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7" r:id="rId3"/>
    <p:sldId id="260" r:id="rId4"/>
    <p:sldId id="277" r:id="rId5"/>
    <p:sldId id="279" r:id="rId6"/>
    <p:sldId id="286" r:id="rId7"/>
    <p:sldId id="296" r:id="rId8"/>
    <p:sldId id="280" r:id="rId9"/>
    <p:sldId id="258" r:id="rId10"/>
    <p:sldId id="272" r:id="rId11"/>
    <p:sldId id="261" r:id="rId12"/>
    <p:sldId id="268" r:id="rId13"/>
    <p:sldId id="259" r:id="rId14"/>
    <p:sldId id="269" r:id="rId15"/>
    <p:sldId id="266" r:id="rId16"/>
    <p:sldId id="271" r:id="rId17"/>
    <p:sldId id="267" r:id="rId18"/>
    <p:sldId id="282" r:id="rId19"/>
    <p:sldId id="276" r:id="rId20"/>
    <p:sldId id="285" r:id="rId21"/>
    <p:sldId id="274" r:id="rId22"/>
    <p:sldId id="301" r:id="rId23"/>
    <p:sldId id="297" r:id="rId24"/>
    <p:sldId id="298" r:id="rId25"/>
    <p:sldId id="299" r:id="rId26"/>
    <p:sldId id="300" r:id="rId27"/>
    <p:sldId id="283" r:id="rId28"/>
    <p:sldId id="284" r:id="rId29"/>
    <p:sldId id="273"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50" d="100"/>
          <a:sy n="50" d="100"/>
        </p:scale>
        <p:origin x="-1872" y="-3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eg>
</file>

<file path=ppt/media/image11.JPG>
</file>

<file path=ppt/media/image12.jpe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44DA78-73B0-419E-B38B-7352F3A8941A}" type="datetimeFigureOut">
              <a:rPr lang="en-US" smtClean="0"/>
              <a:t>4/13/2023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9B185A-041F-4597-9F78-C85A34E10DB6}" type="slidenum">
              <a:rPr lang="en-US" smtClean="0"/>
              <a:t>‹#›</a:t>
            </a:fld>
            <a:endParaRPr lang="en-US"/>
          </a:p>
        </p:txBody>
      </p:sp>
    </p:spTree>
    <p:extLst>
      <p:ext uri="{BB962C8B-B14F-4D97-AF65-F5344CB8AC3E}">
        <p14:creationId xmlns:p14="http://schemas.microsoft.com/office/powerpoint/2010/main" val="483207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9B185A-041F-4597-9F78-C85A34E10DB6}" type="slidenum">
              <a:rPr lang="en-US" smtClean="0"/>
              <a:t>1</a:t>
            </a:fld>
            <a:endParaRPr lang="en-US"/>
          </a:p>
        </p:txBody>
      </p:sp>
    </p:spTree>
    <p:extLst>
      <p:ext uri="{BB962C8B-B14F-4D97-AF65-F5344CB8AC3E}">
        <p14:creationId xmlns:p14="http://schemas.microsoft.com/office/powerpoint/2010/main" val="1586599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06075F6-F294-4EC6-9C43-BDC62ED8DB93}" type="datetimeFigureOut">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3626029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6075F6-F294-4EC6-9C43-BDC62ED8DB93}" type="datetimeFigureOut">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3304551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6075F6-F294-4EC6-9C43-BDC62ED8DB93}" type="datetimeFigureOut">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25897029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 1 column" type="tx">
  <p:cSld name="Title + 1 column">
    <p:spTree>
      <p:nvGrpSpPr>
        <p:cNvPr id="1" name="Shape 129"/>
        <p:cNvGrpSpPr/>
        <p:nvPr/>
      </p:nvGrpSpPr>
      <p:grpSpPr>
        <a:xfrm>
          <a:off x="0" y="0"/>
          <a:ext cx="0" cy="0"/>
          <a:chOff x="0" y="0"/>
          <a:chExt cx="0" cy="0"/>
        </a:xfrm>
      </p:grpSpPr>
      <p:sp>
        <p:nvSpPr>
          <p:cNvPr id="130" name="Google Shape;130;p5"/>
          <p:cNvSpPr/>
          <p:nvPr/>
        </p:nvSpPr>
        <p:spPr>
          <a:xfrm rot="10800000" flipH="1">
            <a:off x="7663675" y="4913077"/>
            <a:ext cx="10347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1" name="Google Shape;131;p5"/>
          <p:cNvSpPr/>
          <p:nvPr/>
        </p:nvSpPr>
        <p:spPr>
          <a:xfrm rot="5400000">
            <a:off x="308599" y="430017"/>
            <a:ext cx="1528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2" name="Google Shape;132;p5"/>
          <p:cNvSpPr txBox="1">
            <a:spLocks noGrp="1"/>
          </p:cNvSpPr>
          <p:nvPr>
            <p:ph type="title"/>
          </p:nvPr>
        </p:nvSpPr>
        <p:spPr>
          <a:xfrm>
            <a:off x="1732700" y="2314133"/>
            <a:ext cx="4944300" cy="8604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133" name="Google Shape;133;p5"/>
          <p:cNvSpPr txBox="1">
            <a:spLocks noGrp="1"/>
          </p:cNvSpPr>
          <p:nvPr>
            <p:ph type="body" idx="1"/>
          </p:nvPr>
        </p:nvSpPr>
        <p:spPr>
          <a:xfrm>
            <a:off x="1732700" y="3006833"/>
            <a:ext cx="4944300" cy="22132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Font typeface="Muli"/>
              <a:buChar char="◇"/>
              <a:defRPr>
                <a:latin typeface="Muli"/>
                <a:ea typeface="Muli"/>
                <a:cs typeface="Muli"/>
                <a:sym typeface="Muli"/>
              </a:defRPr>
            </a:lvl1pPr>
            <a:lvl2pPr marL="914400" lvl="1" indent="-317500">
              <a:spcBef>
                <a:spcPts val="0"/>
              </a:spcBef>
              <a:spcAft>
                <a:spcPts val="0"/>
              </a:spcAft>
              <a:buSzPts val="1400"/>
              <a:buFont typeface="Muli"/>
              <a:buChar char="￭"/>
              <a:defRPr>
                <a:latin typeface="Muli"/>
                <a:ea typeface="Muli"/>
                <a:cs typeface="Muli"/>
                <a:sym typeface="Muli"/>
              </a:defRPr>
            </a:lvl2pPr>
            <a:lvl3pPr marL="1371600" lvl="2" indent="-317500">
              <a:spcBef>
                <a:spcPts val="0"/>
              </a:spcBef>
              <a:spcAft>
                <a:spcPts val="0"/>
              </a:spcAft>
              <a:buSzPts val="1400"/>
              <a:buFont typeface="Muli"/>
              <a:buChar char="￮"/>
              <a:defRPr>
                <a:latin typeface="Muli"/>
                <a:ea typeface="Muli"/>
                <a:cs typeface="Muli"/>
                <a:sym typeface="Muli"/>
              </a:defRPr>
            </a:lvl3pPr>
            <a:lvl4pPr marL="1828800" lvl="3" indent="-317500">
              <a:spcBef>
                <a:spcPts val="0"/>
              </a:spcBef>
              <a:spcAft>
                <a:spcPts val="0"/>
              </a:spcAft>
              <a:buSzPts val="1400"/>
              <a:buFont typeface="Muli"/>
              <a:buChar char="●"/>
              <a:defRPr>
                <a:latin typeface="Muli"/>
                <a:ea typeface="Muli"/>
                <a:cs typeface="Muli"/>
                <a:sym typeface="Muli"/>
              </a:defRPr>
            </a:lvl4pPr>
            <a:lvl5pPr marL="2286000" lvl="4" indent="-317500">
              <a:spcBef>
                <a:spcPts val="0"/>
              </a:spcBef>
              <a:spcAft>
                <a:spcPts val="0"/>
              </a:spcAft>
              <a:buSzPts val="1400"/>
              <a:buFont typeface="Muli"/>
              <a:buChar char="○"/>
              <a:defRPr>
                <a:latin typeface="Muli"/>
                <a:ea typeface="Muli"/>
                <a:cs typeface="Muli"/>
                <a:sym typeface="Muli"/>
              </a:defRPr>
            </a:lvl5pPr>
            <a:lvl6pPr marL="2743200" lvl="5" indent="-317500">
              <a:spcBef>
                <a:spcPts val="0"/>
              </a:spcBef>
              <a:spcAft>
                <a:spcPts val="0"/>
              </a:spcAft>
              <a:buSzPts val="1400"/>
              <a:buFont typeface="Muli"/>
              <a:buChar char="■"/>
              <a:defRPr>
                <a:latin typeface="Muli"/>
                <a:ea typeface="Muli"/>
                <a:cs typeface="Muli"/>
                <a:sym typeface="Muli"/>
              </a:defRPr>
            </a:lvl6pPr>
            <a:lvl7pPr marL="3200400" lvl="6" indent="-317500">
              <a:spcBef>
                <a:spcPts val="0"/>
              </a:spcBef>
              <a:spcAft>
                <a:spcPts val="0"/>
              </a:spcAft>
              <a:buSzPts val="1400"/>
              <a:buFont typeface="Muli"/>
              <a:buChar char="●"/>
              <a:defRPr>
                <a:latin typeface="Muli"/>
                <a:ea typeface="Muli"/>
                <a:cs typeface="Muli"/>
                <a:sym typeface="Muli"/>
              </a:defRPr>
            </a:lvl7pPr>
            <a:lvl8pPr marL="3657600" lvl="7" indent="-317500">
              <a:spcBef>
                <a:spcPts val="0"/>
              </a:spcBef>
              <a:spcAft>
                <a:spcPts val="0"/>
              </a:spcAft>
              <a:buSzPts val="1400"/>
              <a:buFont typeface="Muli"/>
              <a:buChar char="○"/>
              <a:defRPr>
                <a:latin typeface="Muli"/>
                <a:ea typeface="Muli"/>
                <a:cs typeface="Muli"/>
                <a:sym typeface="Muli"/>
              </a:defRPr>
            </a:lvl8pPr>
            <a:lvl9pPr marL="4114800" lvl="8" indent="-317500">
              <a:spcBef>
                <a:spcPts val="0"/>
              </a:spcBef>
              <a:spcAft>
                <a:spcPts val="0"/>
              </a:spcAft>
              <a:buSzPts val="1400"/>
              <a:buFont typeface="Muli"/>
              <a:buChar char="■"/>
              <a:defRPr>
                <a:latin typeface="Muli"/>
                <a:ea typeface="Muli"/>
                <a:cs typeface="Muli"/>
                <a:sym typeface="Muli"/>
              </a:defRPr>
            </a:lvl9pPr>
          </a:lstStyle>
          <a:p>
            <a:endParaRPr/>
          </a:p>
        </p:txBody>
      </p:sp>
      <p:sp>
        <p:nvSpPr>
          <p:cNvPr id="134" name="Google Shape;134;p5"/>
          <p:cNvSpPr/>
          <p:nvPr/>
        </p:nvSpPr>
        <p:spPr>
          <a:xfrm rot="10800000" flipH="1">
            <a:off x="-123826" y="1411967"/>
            <a:ext cx="8199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5" name="Google Shape;135;p5"/>
          <p:cNvSpPr/>
          <p:nvPr/>
        </p:nvSpPr>
        <p:spPr>
          <a:xfrm rot="10800000" flipH="1">
            <a:off x="638175" y="1920133"/>
            <a:ext cx="428700" cy="494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6" name="Google Shape;136;p5"/>
          <p:cNvSpPr/>
          <p:nvPr/>
        </p:nvSpPr>
        <p:spPr>
          <a:xfrm rot="10800000" flipH="1">
            <a:off x="1495424" y="-175533"/>
            <a:ext cx="8199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7" name="Google Shape;137;p5"/>
          <p:cNvSpPr/>
          <p:nvPr/>
        </p:nvSpPr>
        <p:spPr>
          <a:xfrm rot="10800000" flipH="1">
            <a:off x="327800" y="118567"/>
            <a:ext cx="358800" cy="4140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8" name="Google Shape;138;p5"/>
          <p:cNvSpPr/>
          <p:nvPr/>
        </p:nvSpPr>
        <p:spPr>
          <a:xfrm rot="10800000" flipH="1">
            <a:off x="8486774" y="5641033"/>
            <a:ext cx="8199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9" name="Google Shape;139;p5"/>
          <p:cNvSpPr/>
          <p:nvPr/>
        </p:nvSpPr>
        <p:spPr>
          <a:xfrm rot="10800000" flipH="1">
            <a:off x="8124824" y="6154267"/>
            <a:ext cx="428700" cy="4948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0" name="Google Shape;140;p5"/>
          <p:cNvSpPr/>
          <p:nvPr/>
        </p:nvSpPr>
        <p:spPr>
          <a:xfrm rot="10800000" flipH="1">
            <a:off x="7821348" y="3913867"/>
            <a:ext cx="819900" cy="9464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1" name="Google Shape;141;p5"/>
          <p:cNvSpPr/>
          <p:nvPr/>
        </p:nvSpPr>
        <p:spPr>
          <a:xfrm rot="10800000" flipH="1">
            <a:off x="8486775" y="4682900"/>
            <a:ext cx="3588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42" name="Google Shape;142;p5"/>
          <p:cNvGrpSpPr/>
          <p:nvPr/>
        </p:nvGrpSpPr>
        <p:grpSpPr>
          <a:xfrm>
            <a:off x="1729784" y="81425"/>
            <a:ext cx="351204" cy="432881"/>
            <a:chOff x="5975075" y="2327500"/>
            <a:chExt cx="420100" cy="388350"/>
          </a:xfrm>
        </p:grpSpPr>
        <p:sp>
          <p:nvSpPr>
            <p:cNvPr id="143" name="Google Shape;143;p5"/>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4" name="Google Shape;144;p5"/>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45" name="Google Shape;145;p5"/>
          <p:cNvSpPr/>
          <p:nvPr/>
        </p:nvSpPr>
        <p:spPr>
          <a:xfrm>
            <a:off x="203101" y="1693570"/>
            <a:ext cx="166061"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6" name="Google Shape;146;p5"/>
          <p:cNvSpPr/>
          <p:nvPr/>
        </p:nvSpPr>
        <p:spPr>
          <a:xfrm>
            <a:off x="8772689" y="5949077"/>
            <a:ext cx="248073"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47" name="Google Shape;147;p5"/>
          <p:cNvGrpSpPr/>
          <p:nvPr/>
        </p:nvGrpSpPr>
        <p:grpSpPr>
          <a:xfrm>
            <a:off x="7354067" y="4568953"/>
            <a:ext cx="455624" cy="582739"/>
            <a:chOff x="5241175" y="4959100"/>
            <a:chExt cx="539775" cy="517775"/>
          </a:xfrm>
        </p:grpSpPr>
        <p:sp>
          <p:nvSpPr>
            <p:cNvPr id="148" name="Google Shape;148;p5"/>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9" name="Google Shape;149;p5"/>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0" name="Google Shape;150;p5"/>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1" name="Google Shape;151;p5"/>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2" name="Google Shape;152;p5"/>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3" name="Google Shape;153;p5"/>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54" name="Google Shape;154;p5"/>
          <p:cNvSpPr/>
          <p:nvPr/>
        </p:nvSpPr>
        <p:spPr>
          <a:xfrm>
            <a:off x="8081326" y="4205167"/>
            <a:ext cx="299952"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55" name="Google Shape;155;p5"/>
          <p:cNvGrpSpPr/>
          <p:nvPr/>
        </p:nvGrpSpPr>
        <p:grpSpPr>
          <a:xfrm>
            <a:off x="904276" y="686924"/>
            <a:ext cx="382958" cy="809481"/>
            <a:chOff x="6718575" y="2318625"/>
            <a:chExt cx="256950" cy="407375"/>
          </a:xfrm>
        </p:grpSpPr>
        <p:sp>
          <p:nvSpPr>
            <p:cNvPr id="156" name="Google Shape;156;p5"/>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7" name="Google Shape;157;p5"/>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8" name="Google Shape;158;p5"/>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9" name="Google Shape;159;p5"/>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0" name="Google Shape;160;p5"/>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1" name="Google Shape;161;p5"/>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2" name="Google Shape;162;p5"/>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3" name="Google Shape;163;p5"/>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164" name="Google Shape;164;p5"/>
          <p:cNvGrpSpPr/>
          <p:nvPr/>
        </p:nvGrpSpPr>
        <p:grpSpPr>
          <a:xfrm>
            <a:off x="335759" y="2454042"/>
            <a:ext cx="342882" cy="466757"/>
            <a:chOff x="3951850" y="2985350"/>
            <a:chExt cx="407950" cy="416500"/>
          </a:xfrm>
        </p:grpSpPr>
        <p:sp>
          <p:nvSpPr>
            <p:cNvPr id="165" name="Google Shape;165;p5"/>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6" name="Google Shape;166;p5"/>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7" name="Google Shape;167;p5"/>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8" name="Google Shape;168;p5"/>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69" name="Google Shape;169;p5"/>
          <p:cNvSpPr txBox="1">
            <a:spLocks noGrp="1"/>
          </p:cNvSpPr>
          <p:nvPr>
            <p:ph type="sldNum" idx="12"/>
          </p:nvPr>
        </p:nvSpPr>
        <p:spPr>
          <a:xfrm>
            <a:off x="13557" y="6380700"/>
            <a:ext cx="5487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l"/>
            <a:fld id="{00000000-1234-1234-1234-123412341234}" type="slidenum">
              <a:rPr lang="en" smtClean="0"/>
              <a:pPr algn="l"/>
              <a:t>‹#›</a:t>
            </a:fld>
            <a:endParaRPr lang="en"/>
          </a:p>
        </p:txBody>
      </p:sp>
    </p:spTree>
    <p:extLst>
      <p:ext uri="{BB962C8B-B14F-4D97-AF65-F5344CB8AC3E}">
        <p14:creationId xmlns:p14="http://schemas.microsoft.com/office/powerpoint/2010/main" val="1954150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6075F6-F294-4EC6-9C43-BDC62ED8DB93}" type="datetimeFigureOut">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756534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06075F6-F294-4EC6-9C43-BDC62ED8DB93}" type="datetimeFigureOut">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2646878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06075F6-F294-4EC6-9C43-BDC62ED8DB93}" type="datetimeFigureOut">
              <a:rPr lang="en-US" smtClean="0"/>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3222829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06075F6-F294-4EC6-9C43-BDC62ED8DB93}" type="datetimeFigureOut">
              <a:rPr lang="en-US" smtClean="0"/>
              <a:t>4/13/2023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4039646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06075F6-F294-4EC6-9C43-BDC62ED8DB93}" type="datetimeFigureOut">
              <a:rPr lang="en-US" smtClean="0"/>
              <a:t>4/13/2023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40435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6075F6-F294-4EC6-9C43-BDC62ED8DB93}" type="datetimeFigureOut">
              <a:rPr lang="en-US" smtClean="0"/>
              <a:t>4/13/2023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3678238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6075F6-F294-4EC6-9C43-BDC62ED8DB93}" type="datetimeFigureOut">
              <a:rPr lang="en-US" smtClean="0"/>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1572804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6075F6-F294-4EC6-9C43-BDC62ED8DB93}" type="datetimeFigureOut">
              <a:rPr lang="en-US" smtClean="0"/>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B345ED-C4A2-4269-B4AC-978AA9363C00}" type="slidenum">
              <a:rPr lang="en-US" smtClean="0"/>
              <a:t>‹#›</a:t>
            </a:fld>
            <a:endParaRPr lang="en-US"/>
          </a:p>
        </p:txBody>
      </p:sp>
    </p:spTree>
    <p:extLst>
      <p:ext uri="{BB962C8B-B14F-4D97-AF65-F5344CB8AC3E}">
        <p14:creationId xmlns:p14="http://schemas.microsoft.com/office/powerpoint/2010/main" val="4160031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6075F6-F294-4EC6-9C43-BDC62ED8DB93}" type="datetimeFigureOut">
              <a:rPr lang="en-US" smtClean="0"/>
              <a:t>4/13/2023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B345ED-C4A2-4269-B4AC-978AA9363C00}" type="slidenum">
              <a:rPr lang="en-US" smtClean="0"/>
              <a:t>‹#›</a:t>
            </a:fld>
            <a:endParaRPr lang="en-US"/>
          </a:p>
        </p:txBody>
      </p:sp>
    </p:spTree>
    <p:extLst>
      <p:ext uri="{BB962C8B-B14F-4D97-AF65-F5344CB8AC3E}">
        <p14:creationId xmlns:p14="http://schemas.microsoft.com/office/powerpoint/2010/main" val="31808930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6.xml"/><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76092" y="2729805"/>
            <a:ext cx="8382000" cy="1384995"/>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AUTOMATED MEDICINE DISPENSER </a:t>
            </a:r>
            <a:r>
              <a:rPr lang="en-US" sz="2800" b="1" dirty="0" smtClean="0">
                <a:latin typeface="Times New Roman" panose="02020603050405020304" pitchFamily="18" charset="0"/>
                <a:cs typeface="Times New Roman" panose="02020603050405020304" pitchFamily="18" charset="0"/>
              </a:rPr>
              <a:t>WITH</a:t>
            </a:r>
          </a:p>
          <a:p>
            <a:pPr algn="ctr"/>
            <a:r>
              <a:rPr lang="en-US" sz="2800" b="1" dirty="0" smtClean="0">
                <a:latin typeface="Times New Roman" panose="02020603050405020304" pitchFamily="18" charset="0"/>
                <a:cs typeface="Times New Roman" panose="02020603050405020304" pitchFamily="18" charset="0"/>
              </a:rPr>
              <a:t>PERSONAL</a:t>
            </a:r>
            <a:r>
              <a:rPr lang="en-US" sz="2800" b="1" dirty="0" smtClean="0">
                <a:latin typeface="Times New Roman" panose="02020603050405020304" pitchFamily="18" charset="0"/>
                <a:cs typeface="Times New Roman" panose="02020603050405020304" pitchFamily="18" charset="0"/>
              </a:rPr>
              <a:t> </a:t>
            </a:r>
            <a:r>
              <a:rPr lang="en-US" sz="2800" b="1" dirty="0">
                <a:latin typeface="Times New Roman" panose="02020603050405020304" pitchFamily="18" charset="0"/>
                <a:cs typeface="Times New Roman" panose="02020603050405020304" pitchFamily="18" charset="0"/>
              </a:rPr>
              <a:t>HEALTHCARE </a:t>
            </a:r>
            <a:r>
              <a:rPr lang="en-US" sz="2800" b="1" dirty="0" smtClean="0">
                <a:latin typeface="Times New Roman" panose="02020603050405020304" pitchFamily="18" charset="0"/>
                <a:cs typeface="Times New Roman" panose="02020603050405020304" pitchFamily="18" charset="0"/>
              </a:rPr>
              <a:t>MONITORING</a:t>
            </a:r>
            <a:endParaRPr lang="en-US" sz="2800" b="1" dirty="0">
              <a:latin typeface="Times New Roman" panose="02020603050405020304" pitchFamily="18" charset="0"/>
              <a:cs typeface="Times New Roman" panose="02020603050405020304" pitchFamily="18" charset="0"/>
            </a:endParaRPr>
          </a:p>
          <a:p>
            <a:pPr algn="ctr"/>
            <a:r>
              <a:rPr lang="en-US" sz="2800" b="1" dirty="0" smtClean="0">
                <a:latin typeface="Times New Roman" panose="02020603050405020304" pitchFamily="18" charset="0"/>
                <a:cs typeface="Times New Roman" panose="02020603050405020304" pitchFamily="18" charset="0"/>
              </a:rPr>
              <a:t>UNIT USING </a:t>
            </a:r>
            <a:r>
              <a:rPr lang="en-US" sz="2800" b="1" dirty="0">
                <a:latin typeface="Times New Roman" panose="02020603050405020304" pitchFamily="18" charset="0"/>
                <a:cs typeface="Times New Roman" panose="02020603050405020304" pitchFamily="18" charset="0"/>
              </a:rPr>
              <a:t>IOT</a:t>
            </a:r>
          </a:p>
        </p:txBody>
      </p:sp>
      <p:sp>
        <p:nvSpPr>
          <p:cNvPr id="6" name="TextBox 5"/>
          <p:cNvSpPr txBox="1"/>
          <p:nvPr/>
        </p:nvSpPr>
        <p:spPr>
          <a:xfrm>
            <a:off x="377565" y="5172670"/>
            <a:ext cx="4843072" cy="923330"/>
          </a:xfrm>
          <a:prstGeom prst="rect">
            <a:avLst/>
          </a:prstGeom>
          <a:noFill/>
        </p:spPr>
        <p:txBody>
          <a:bodyPr wrap="square" rtlCol="0">
            <a:spAutoFit/>
          </a:bodyPr>
          <a:lstStyle/>
          <a:p>
            <a:pPr marL="342900" indent="-342900">
              <a:buAutoNum type="arabicPeriod"/>
            </a:pPr>
            <a:r>
              <a:rPr lang="en-US" dirty="0">
                <a:latin typeface="Times New Roman" panose="02020603050405020304" pitchFamily="18" charset="0"/>
                <a:cs typeface="Times New Roman" panose="02020603050405020304" pitchFamily="18" charset="0"/>
              </a:rPr>
              <a:t>Deepak G (191201010)</a:t>
            </a:r>
          </a:p>
          <a:p>
            <a:pPr marL="342900" indent="-342900">
              <a:buAutoNum type="arabicPeriod"/>
            </a:pPr>
            <a:r>
              <a:rPr lang="en-US" dirty="0">
                <a:latin typeface="Times New Roman" panose="02020603050405020304" pitchFamily="18" charset="0"/>
                <a:cs typeface="Times New Roman" panose="02020603050405020304" pitchFamily="18" charset="0"/>
              </a:rPr>
              <a:t>Mohammed </a:t>
            </a:r>
            <a:r>
              <a:rPr lang="en-US" dirty="0" err="1">
                <a:latin typeface="Times New Roman" panose="02020603050405020304" pitchFamily="18" charset="0"/>
                <a:cs typeface="Times New Roman" panose="02020603050405020304" pitchFamily="18" charset="0"/>
              </a:rPr>
              <a:t>Asan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Wazil</a:t>
            </a:r>
            <a:r>
              <a:rPr lang="en-US" dirty="0">
                <a:latin typeface="Times New Roman" panose="02020603050405020304" pitchFamily="18" charset="0"/>
                <a:cs typeface="Times New Roman" panose="02020603050405020304" pitchFamily="18" charset="0"/>
              </a:rPr>
              <a:t> A K (191201026)</a:t>
            </a:r>
          </a:p>
          <a:p>
            <a:pPr marL="342900" indent="-342900">
              <a:buFontTx/>
              <a:buAutoNum type="arabicPeriod"/>
            </a:pPr>
            <a:r>
              <a:rPr lang="en-US" dirty="0">
                <a:latin typeface="Times New Roman" panose="02020603050405020304" pitchFamily="18" charset="0"/>
                <a:cs typeface="Times New Roman" panose="02020603050405020304" pitchFamily="18" charset="0"/>
              </a:rPr>
              <a:t>Naveen Raj U M (191201029</a:t>
            </a:r>
            <a:r>
              <a:rPr lang="en-US" dirty="0" smtClean="0">
                <a:latin typeface="Times New Roman" panose="02020603050405020304" pitchFamily="18" charset="0"/>
                <a:cs typeface="Times New Roman" panose="02020603050405020304" pitchFamily="18" charset="0"/>
              </a:rPr>
              <a:t>)</a:t>
            </a:r>
          </a:p>
        </p:txBody>
      </p:sp>
      <p:sp>
        <p:nvSpPr>
          <p:cNvPr id="7" name="TextBox 6"/>
          <p:cNvSpPr txBox="1"/>
          <p:nvPr/>
        </p:nvSpPr>
        <p:spPr>
          <a:xfrm>
            <a:off x="4747509" y="4690645"/>
            <a:ext cx="4172888" cy="1477328"/>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SUPERVISOR</a:t>
            </a:r>
            <a:r>
              <a:rPr lang="en-US" dirty="0">
                <a:latin typeface="Times New Roman" panose="02020603050405020304" pitchFamily="18" charset="0"/>
                <a:cs typeface="Times New Roman" panose="02020603050405020304" pitchFamily="18" charset="0"/>
              </a:rPr>
              <a:t> </a:t>
            </a:r>
          </a:p>
          <a:p>
            <a:pPr algn="ctr"/>
            <a:r>
              <a:rPr lang="en-US" dirty="0">
                <a:latin typeface="Times New Roman" panose="02020603050405020304" pitchFamily="18" charset="0"/>
                <a:cs typeface="Times New Roman" panose="02020603050405020304" pitchFamily="18" charset="0"/>
              </a:rPr>
              <a:t>  Dr. Chandramohan  P</a:t>
            </a:r>
          </a:p>
          <a:p>
            <a:pPr algn="ctr"/>
            <a:r>
              <a:rPr lang="en-US" dirty="0">
                <a:latin typeface="Times New Roman" panose="02020603050405020304" pitchFamily="18" charset="0"/>
                <a:cs typeface="Times New Roman" panose="02020603050405020304" pitchFamily="18" charset="0"/>
              </a:rPr>
              <a:t>   ( Professor)</a:t>
            </a:r>
          </a:p>
          <a:p>
            <a:pPr algn="ctr"/>
            <a:r>
              <a:rPr lang="en-US" dirty="0">
                <a:latin typeface="Times New Roman" panose="02020603050405020304" pitchFamily="18" charset="0"/>
                <a:cs typeface="Times New Roman" panose="02020603050405020304" pitchFamily="18" charset="0"/>
              </a:rPr>
              <a:t>Department of Mechatronics Engineering Rajalakshmi Engineering College  </a:t>
            </a:r>
          </a:p>
        </p:txBody>
      </p:sp>
      <p:sp>
        <p:nvSpPr>
          <p:cNvPr id="8" name="TextBox 7"/>
          <p:cNvSpPr txBox="1"/>
          <p:nvPr/>
        </p:nvSpPr>
        <p:spPr>
          <a:xfrm>
            <a:off x="795728" y="4812268"/>
            <a:ext cx="251460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TEAM MEMBERS </a:t>
            </a: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1" r="66853"/>
          <a:stretch/>
        </p:blipFill>
        <p:spPr>
          <a:xfrm>
            <a:off x="377565" y="646207"/>
            <a:ext cx="1298835" cy="1238125"/>
          </a:xfrm>
          <a:prstGeom prst="rect">
            <a:avLst/>
          </a:prstGeom>
        </p:spPr>
      </p:pic>
      <p:sp>
        <p:nvSpPr>
          <p:cNvPr id="12" name="TextBox 11"/>
          <p:cNvSpPr txBox="1"/>
          <p:nvPr/>
        </p:nvSpPr>
        <p:spPr>
          <a:xfrm>
            <a:off x="533400" y="457200"/>
            <a:ext cx="8153400" cy="584775"/>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Rajalakshmi</a:t>
            </a:r>
            <a:r>
              <a:rPr lang="en-US" sz="2800" b="1" dirty="0">
                <a:latin typeface="Times New Roman" panose="02020603050405020304" pitchFamily="18" charset="0"/>
                <a:cs typeface="Times New Roman" panose="02020603050405020304" pitchFamily="18" charset="0"/>
              </a:rPr>
              <a:t> Engineering College</a:t>
            </a:r>
          </a:p>
        </p:txBody>
      </p:sp>
      <p:sp>
        <p:nvSpPr>
          <p:cNvPr id="13" name="TextBox 12"/>
          <p:cNvSpPr txBox="1"/>
          <p:nvPr/>
        </p:nvSpPr>
        <p:spPr>
          <a:xfrm>
            <a:off x="476092" y="1126904"/>
            <a:ext cx="8134508" cy="1015663"/>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An Autonomous Institution</a:t>
            </a:r>
          </a:p>
          <a:p>
            <a:pPr algn="ctr"/>
            <a:r>
              <a:rPr lang="en-US" sz="2000" b="1" dirty="0">
                <a:latin typeface="Times New Roman" panose="02020603050405020304" pitchFamily="18" charset="0"/>
                <a:cs typeface="Times New Roman" panose="02020603050405020304" pitchFamily="18" charset="0"/>
              </a:rPr>
              <a:t>Affiliated to Anna University, Chennai</a:t>
            </a:r>
          </a:p>
          <a:p>
            <a:pPr algn="ctr"/>
            <a:endParaRPr lang="en-US" sz="2000" b="1" dirty="0">
              <a:latin typeface="Times New Roman" panose="02020603050405020304" pitchFamily="18" charset="0"/>
              <a:cs typeface="Times New Roman" panose="02020603050405020304" pitchFamily="18" charset="0"/>
            </a:endParaRPr>
          </a:p>
        </p:txBody>
      </p:sp>
      <p:sp>
        <p:nvSpPr>
          <p:cNvPr id="14" name="TextBox 13"/>
          <p:cNvSpPr txBox="1"/>
          <p:nvPr/>
        </p:nvSpPr>
        <p:spPr>
          <a:xfrm>
            <a:off x="377565" y="1996190"/>
            <a:ext cx="8480527"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DEPARTMENT OF MECHATRONICS ENGINEERING</a:t>
            </a:r>
          </a:p>
        </p:txBody>
      </p:sp>
      <p:pic>
        <p:nvPicPr>
          <p:cNvPr id="1026" name="Picture 2" descr="https://lh3.googleusercontent.com/mtJF-IN7R62z3W1ewo8bEH_Cb6u0Ax89tAwjczRktyqvMVE3hiYGlyPW-HHns9M4AMlBtNzVRSa8AxX77JyI4Sv34VEJudF3vAsppxbCsVqhCmyKursm1xlR_WtTHCdSUMNOXt2CubMvYOw=s204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1808" y="667607"/>
            <a:ext cx="1084992" cy="1084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98946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017683"/>
            <a:ext cx="8077200" cy="5632311"/>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This pulse oximeter uses infrared light to measure the amount of oxygen in the blood and the pulse rate, which can be used to calculate blood pressure and also measure the temperature, humidity using respective sensors.</a:t>
            </a:r>
          </a:p>
          <a:p>
            <a:pPr marL="285750" indent="-285750"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The data collected from these measurements can be used to monitor the patient's health and provide valuable insights for healthcare professionals.</a:t>
            </a:r>
          </a:p>
          <a:p>
            <a:pPr marL="285750" indent="-285750"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The system could also be connected to remote monitoring system which will allow healthcare professionals or family members to monitor the patient’s health remotely and get notified if there is any emergency.</a:t>
            </a:r>
          </a:p>
          <a:p>
            <a:pPr marL="285750" indent="-285750"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The system can be customized to set reminders for different medications, different time, different days which will help to ensure the compliance of the patient.</a:t>
            </a:r>
            <a:endParaRPr lang="en-US" sz="20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685800" y="304800"/>
            <a:ext cx="7848600" cy="707886"/>
          </a:xfrm>
          <a:prstGeom prst="rect">
            <a:avLst/>
          </a:prstGeom>
          <a:noFill/>
        </p:spPr>
        <p:txBody>
          <a:bodyPr wrap="square" rtlCol="0">
            <a:spAutoFit/>
          </a:bodyPr>
          <a:lstStyle/>
          <a:p>
            <a:pPr algn="ctr"/>
            <a:r>
              <a:rPr lang="en-GB" sz="4000" b="1" dirty="0">
                <a:latin typeface="Times New Roman" panose="02020603050405020304" pitchFamily="18" charset="0"/>
                <a:cs typeface="Times New Roman" panose="02020603050405020304" pitchFamily="18" charset="0"/>
              </a:rPr>
              <a:t>METHODOLOGY CONT.</a:t>
            </a:r>
            <a:endParaRPr lang="en-US"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19223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46"/>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COMPONENTS</a:t>
            </a:r>
          </a:p>
        </p:txBody>
      </p:sp>
      <p:sp>
        <p:nvSpPr>
          <p:cNvPr id="3" name="Content Placeholder 2"/>
          <p:cNvSpPr>
            <a:spLocks noGrp="1"/>
          </p:cNvSpPr>
          <p:nvPr>
            <p:ph idx="1"/>
          </p:nvPr>
        </p:nvSpPr>
        <p:spPr>
          <a:xfrm>
            <a:off x="685800" y="914400"/>
            <a:ext cx="8001000" cy="4525963"/>
          </a:xfrm>
        </p:spPr>
        <p:txBody>
          <a:bodyPr>
            <a:noAutofit/>
          </a:bodyPr>
          <a:lstStyle/>
          <a:p>
            <a:pPr algn="just">
              <a:lnSpc>
                <a:spcPct val="120000"/>
              </a:lnSpc>
              <a:buFont typeface="Wingdings" panose="05000000000000000000" pitchFamily="2" charset="2"/>
              <a:buChar char="v"/>
            </a:pPr>
            <a:r>
              <a:rPr lang="en-US" sz="2000" dirty="0" err="1">
                <a:latin typeface="Times New Roman" panose="02020603050405020304" pitchFamily="18" charset="0"/>
                <a:cs typeface="Times New Roman" panose="02020603050405020304" pitchFamily="18" charset="0"/>
              </a:rPr>
              <a:t>Arduino</a:t>
            </a:r>
            <a:r>
              <a:rPr lang="en-US" sz="2000" dirty="0">
                <a:latin typeface="Times New Roman" panose="02020603050405020304" pitchFamily="18" charset="0"/>
                <a:cs typeface="Times New Roman" panose="02020603050405020304" pitchFamily="18" charset="0"/>
              </a:rPr>
              <a:t> MEGA </a:t>
            </a:r>
          </a:p>
          <a:p>
            <a:pPr algn="just">
              <a:lnSpc>
                <a:spcPct val="12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DS3231 RTC Module</a:t>
            </a:r>
          </a:p>
          <a:p>
            <a:pPr algn="just">
              <a:lnSpc>
                <a:spcPct val="120000"/>
              </a:lnSpc>
              <a:buFont typeface="Wingdings" panose="05000000000000000000" pitchFamily="2" charset="2"/>
              <a:buChar char="v"/>
            </a:pPr>
            <a:r>
              <a:rPr lang="en-US" sz="2000" dirty="0" err="1">
                <a:latin typeface="Times New Roman" panose="02020603050405020304" pitchFamily="18" charset="0"/>
                <a:cs typeface="Times New Roman" panose="02020603050405020304" pitchFamily="18" charset="0"/>
              </a:rPr>
              <a:t>Lcd</a:t>
            </a:r>
            <a:r>
              <a:rPr lang="en-US" sz="2000" dirty="0">
                <a:latin typeface="Times New Roman" panose="02020603050405020304" pitchFamily="18" charset="0"/>
                <a:cs typeface="Times New Roman" panose="02020603050405020304" pitchFamily="18" charset="0"/>
              </a:rPr>
              <a:t> 20 x 4 display</a:t>
            </a:r>
          </a:p>
          <a:p>
            <a:pPr algn="just">
              <a:lnSpc>
                <a:spcPct val="12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I2C Module</a:t>
            </a:r>
          </a:p>
          <a:p>
            <a:pPr algn="just">
              <a:lnSpc>
                <a:spcPct val="12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4X4 Keypad </a:t>
            </a:r>
          </a:p>
          <a:p>
            <a:pPr algn="just">
              <a:lnSpc>
                <a:spcPct val="12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Servo motor </a:t>
            </a:r>
          </a:p>
          <a:p>
            <a:pPr algn="just">
              <a:lnSpc>
                <a:spcPct val="12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Buzzer </a:t>
            </a:r>
          </a:p>
          <a:p>
            <a:pPr algn="just">
              <a:lnSpc>
                <a:spcPct val="12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ESP8266</a:t>
            </a:r>
          </a:p>
          <a:p>
            <a:pPr algn="just">
              <a:lnSpc>
                <a:spcPct val="120000"/>
              </a:lnSpc>
              <a:buFont typeface="Wingdings" panose="05000000000000000000" pitchFamily="2" charset="2"/>
              <a:buChar char="v"/>
            </a:pPr>
            <a:r>
              <a:rPr lang="en-US" sz="2000" dirty="0" smtClean="0">
                <a:latin typeface="Times New Roman" panose="02020603050405020304" pitchFamily="18" charset="0"/>
                <a:cs typeface="Times New Roman" panose="02020603050405020304" pitchFamily="18" charset="0"/>
              </a:rPr>
              <a:t>Heart Rate pulse senor</a:t>
            </a:r>
            <a:endParaRPr lang="en-US" sz="2000" dirty="0">
              <a:latin typeface="Times New Roman" panose="02020603050405020304" pitchFamily="18" charset="0"/>
              <a:cs typeface="Times New Roman" panose="02020603050405020304" pitchFamily="18" charset="0"/>
            </a:endParaRPr>
          </a:p>
          <a:p>
            <a:pPr algn="just">
              <a:lnSpc>
                <a:spcPct val="12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DS18B20 one wire waterproof sensor </a:t>
            </a:r>
          </a:p>
          <a:p>
            <a:pPr algn="just">
              <a:lnSpc>
                <a:spcPct val="12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DHT22 Humidity Sensor</a:t>
            </a:r>
          </a:p>
          <a:p>
            <a:pPr algn="just">
              <a:lnSpc>
                <a:spcPct val="12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Connecting </a:t>
            </a:r>
            <a:r>
              <a:rPr lang="en-US" sz="2000" dirty="0" smtClean="0">
                <a:latin typeface="Times New Roman" panose="02020603050405020304" pitchFamily="18" charset="0"/>
                <a:cs typeface="Times New Roman" panose="02020603050405020304" pitchFamily="18" charset="0"/>
              </a:rPr>
              <a:t>wires</a:t>
            </a:r>
          </a:p>
          <a:p>
            <a:pPr algn="just">
              <a:lnSpc>
                <a:spcPct val="120000"/>
              </a:lnSpc>
              <a:buFont typeface="Wingdings" panose="05000000000000000000" pitchFamily="2" charset="2"/>
              <a:buChar char="v"/>
            </a:pPr>
            <a:r>
              <a:rPr lang="en-US" sz="2000" dirty="0" smtClean="0">
                <a:latin typeface="Times New Roman" panose="02020603050405020304" pitchFamily="18" charset="0"/>
                <a:cs typeface="Times New Roman" panose="02020603050405020304" pitchFamily="18" charset="0"/>
              </a:rPr>
              <a:t>12v Adapter and Lithium ion battery</a:t>
            </a:r>
            <a:endParaRPr lang="en-US" sz="2000" dirty="0">
              <a:latin typeface="Times New Roman" panose="02020603050405020304" pitchFamily="18" charset="0"/>
              <a:cs typeface="Times New Roman" panose="02020603050405020304" pitchFamily="18" charset="0"/>
            </a:endParaRPr>
          </a:p>
          <a:p>
            <a:pPr algn="just">
              <a:lnSpc>
                <a:spcPct val="120000"/>
              </a:lnSpc>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32138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
        <p:nvSpPr>
          <p:cNvPr id="5" name="TextBox 4"/>
          <p:cNvSpPr txBox="1"/>
          <p:nvPr/>
        </p:nvSpPr>
        <p:spPr>
          <a:xfrm>
            <a:off x="838200" y="381000"/>
            <a:ext cx="7620000" cy="707886"/>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BLOCK DIAGRAM</a:t>
            </a:r>
          </a:p>
        </p:txBody>
      </p:sp>
      <p:pic>
        <p:nvPicPr>
          <p:cNvPr id="7" name="Picture 6">
            <a:extLst>
              <a:ext uri="{FF2B5EF4-FFF2-40B4-BE49-F238E27FC236}">
                <a16:creationId xmlns:a16="http://schemas.microsoft.com/office/drawing/2014/main" xmlns="" id="{BD1F7315-0280-B841-C710-4581E67707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264" y="1197204"/>
            <a:ext cx="8901536" cy="5007114"/>
          </a:xfrm>
          <a:prstGeom prst="rect">
            <a:avLst/>
          </a:prstGeom>
        </p:spPr>
      </p:pic>
    </p:spTree>
    <p:extLst>
      <p:ext uri="{BB962C8B-B14F-4D97-AF65-F5344CB8AC3E}">
        <p14:creationId xmlns:p14="http://schemas.microsoft.com/office/powerpoint/2010/main" val="5785337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INTERIOR DESIGN</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524000"/>
            <a:ext cx="3657600" cy="2893612"/>
          </a:xfrm>
        </p:spPr>
      </p:pic>
      <p:sp>
        <p:nvSpPr>
          <p:cNvPr id="9" name="TextBox 8"/>
          <p:cNvSpPr txBox="1"/>
          <p:nvPr/>
        </p:nvSpPr>
        <p:spPr>
          <a:xfrm>
            <a:off x="990600" y="4876800"/>
            <a:ext cx="2971800" cy="1323439"/>
          </a:xfrm>
          <a:prstGeom prst="rect">
            <a:avLst/>
          </a:prstGeom>
          <a:noFill/>
        </p:spPr>
        <p:txBody>
          <a:bodyPr wrap="square" rtlCol="0">
            <a:spAutoFit/>
          </a:bodyPr>
          <a:lstStyle/>
          <a:p>
            <a:r>
              <a:rPr lang="en-US" sz="2000" u="sng" dirty="0"/>
              <a:t>Slider: </a:t>
            </a:r>
          </a:p>
          <a:p>
            <a:r>
              <a:rPr lang="en-US" sz="2000" dirty="0"/>
              <a:t>Dimensions</a:t>
            </a:r>
          </a:p>
          <a:p>
            <a:r>
              <a:rPr lang="en-US" sz="2000" dirty="0"/>
              <a:t>Exterior Radius: 5cm</a:t>
            </a:r>
          </a:p>
          <a:p>
            <a:r>
              <a:rPr lang="en-US" sz="2000" dirty="0"/>
              <a:t>Interior Radius: 1cm</a:t>
            </a:r>
          </a:p>
        </p:txBody>
      </p:sp>
      <p:sp>
        <p:nvSpPr>
          <p:cNvPr id="11" name="TextBox 10"/>
          <p:cNvSpPr txBox="1"/>
          <p:nvPr/>
        </p:nvSpPr>
        <p:spPr>
          <a:xfrm>
            <a:off x="5613816" y="5030687"/>
            <a:ext cx="2590800" cy="1015663"/>
          </a:xfrm>
          <a:prstGeom prst="rect">
            <a:avLst/>
          </a:prstGeom>
          <a:noFill/>
        </p:spPr>
        <p:txBody>
          <a:bodyPr wrap="square" rtlCol="0">
            <a:spAutoFit/>
          </a:bodyPr>
          <a:lstStyle/>
          <a:p>
            <a:r>
              <a:rPr lang="en-US" sz="2000" u="sng" dirty="0"/>
              <a:t>Central Rim:</a:t>
            </a:r>
          </a:p>
          <a:p>
            <a:r>
              <a:rPr lang="en-US" sz="2000" dirty="0"/>
              <a:t>Exterior Radius : 20 cm</a:t>
            </a:r>
          </a:p>
          <a:p>
            <a:endParaRPr lang="en-US" sz="2000" dirty="0"/>
          </a:p>
        </p:txBody>
      </p:sp>
      <p:pic>
        <p:nvPicPr>
          <p:cNvPr id="5" name="Picture 4">
            <a:extLst>
              <a:ext uri="{FF2B5EF4-FFF2-40B4-BE49-F238E27FC236}">
                <a16:creationId xmlns:a16="http://schemas.microsoft.com/office/drawing/2014/main" xmlns="" id="{6120AE1F-E797-C459-55D5-6F3AC43639D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4166" r="21667"/>
          <a:stretch/>
        </p:blipFill>
        <p:spPr>
          <a:xfrm>
            <a:off x="5276267" y="1417638"/>
            <a:ext cx="3334333" cy="3197228"/>
          </a:xfrm>
          <a:prstGeom prst="rect">
            <a:avLst/>
          </a:prstGeom>
        </p:spPr>
      </p:pic>
    </p:spTree>
    <p:extLst>
      <p:ext uri="{BB962C8B-B14F-4D97-AF65-F5344CB8AC3E}">
        <p14:creationId xmlns:p14="http://schemas.microsoft.com/office/powerpoint/2010/main" val="10375320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INTERIOR DESIGN</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32623" t="528" r="35574" b="-326"/>
          <a:stretch/>
        </p:blipFill>
        <p:spPr>
          <a:xfrm>
            <a:off x="457200" y="1447801"/>
            <a:ext cx="2246895" cy="3657600"/>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33116" r="33769"/>
          <a:stretch/>
        </p:blipFill>
        <p:spPr>
          <a:xfrm>
            <a:off x="3352800" y="1437808"/>
            <a:ext cx="2341232" cy="3667593"/>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35902" r="38197"/>
          <a:stretch/>
        </p:blipFill>
        <p:spPr>
          <a:xfrm>
            <a:off x="6629400" y="1415322"/>
            <a:ext cx="1831262" cy="3667593"/>
          </a:xfrm>
          <a:prstGeom prst="rect">
            <a:avLst/>
          </a:prstGeom>
        </p:spPr>
      </p:pic>
      <p:sp>
        <p:nvSpPr>
          <p:cNvPr id="9" name="TextBox 8"/>
          <p:cNvSpPr txBox="1"/>
          <p:nvPr/>
        </p:nvSpPr>
        <p:spPr>
          <a:xfrm>
            <a:off x="457199" y="5257800"/>
            <a:ext cx="2743201"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Long Capsule slot</a:t>
            </a:r>
          </a:p>
          <a:p>
            <a:r>
              <a:rPr lang="en-US" dirty="0">
                <a:latin typeface="Times New Roman" panose="02020603050405020304" pitchFamily="18" charset="0"/>
                <a:cs typeface="Times New Roman" panose="02020603050405020304" pitchFamily="18" charset="0"/>
              </a:rPr>
              <a:t>Length : 10cm</a:t>
            </a:r>
          </a:p>
          <a:p>
            <a:r>
              <a:rPr lang="en-US" dirty="0">
                <a:latin typeface="Times New Roman" panose="02020603050405020304" pitchFamily="18" charset="0"/>
                <a:cs typeface="Times New Roman" panose="02020603050405020304" pitchFamily="18" charset="0"/>
              </a:rPr>
              <a:t>Capsule module </a:t>
            </a:r>
          </a:p>
          <a:p>
            <a:r>
              <a:rPr lang="en-US" dirty="0">
                <a:latin typeface="Times New Roman" panose="02020603050405020304" pitchFamily="18" charset="0"/>
                <a:cs typeface="Times New Roman" panose="02020603050405020304" pitchFamily="18" charset="0"/>
              </a:rPr>
              <a:t>Length :  1.7 cm </a:t>
            </a:r>
          </a:p>
        </p:txBody>
      </p:sp>
      <p:sp>
        <p:nvSpPr>
          <p:cNvPr id="10" name="TextBox 9"/>
          <p:cNvSpPr txBox="1"/>
          <p:nvPr/>
        </p:nvSpPr>
        <p:spPr>
          <a:xfrm>
            <a:off x="3352800" y="5325070"/>
            <a:ext cx="2438400"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Round Capsule Slot 1</a:t>
            </a:r>
          </a:p>
          <a:p>
            <a:r>
              <a:rPr lang="en-US" dirty="0">
                <a:latin typeface="Times New Roman" panose="02020603050405020304" pitchFamily="18" charset="0"/>
                <a:cs typeface="Times New Roman" panose="02020603050405020304" pitchFamily="18" charset="0"/>
              </a:rPr>
              <a:t>Length : 10cm</a:t>
            </a:r>
          </a:p>
          <a:p>
            <a:r>
              <a:rPr lang="en-US" dirty="0">
                <a:latin typeface="Times New Roman" panose="02020603050405020304" pitchFamily="18" charset="0"/>
                <a:cs typeface="Times New Roman" panose="02020603050405020304" pitchFamily="18" charset="0"/>
              </a:rPr>
              <a:t>Capsule diameter : 3cm</a:t>
            </a:r>
          </a:p>
        </p:txBody>
      </p:sp>
      <p:sp>
        <p:nvSpPr>
          <p:cNvPr id="11" name="TextBox 10"/>
          <p:cNvSpPr txBox="1"/>
          <p:nvPr/>
        </p:nvSpPr>
        <p:spPr>
          <a:xfrm>
            <a:off x="6400800" y="5334000"/>
            <a:ext cx="2743200"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Round Capsule slot 2</a:t>
            </a:r>
          </a:p>
          <a:p>
            <a:r>
              <a:rPr lang="en-US" dirty="0">
                <a:latin typeface="Times New Roman" panose="02020603050405020304" pitchFamily="18" charset="0"/>
                <a:cs typeface="Times New Roman" panose="02020603050405020304" pitchFamily="18" charset="0"/>
              </a:rPr>
              <a:t>Length : 10 cm</a:t>
            </a:r>
          </a:p>
          <a:p>
            <a:r>
              <a:rPr lang="en-US" dirty="0">
                <a:latin typeface="Times New Roman" panose="02020603050405020304" pitchFamily="18" charset="0"/>
                <a:cs typeface="Times New Roman" panose="02020603050405020304" pitchFamily="18" charset="0"/>
              </a:rPr>
              <a:t>Capsule Diameter : 3.4cm</a:t>
            </a:r>
          </a:p>
        </p:txBody>
      </p:sp>
    </p:spTree>
    <p:extLst>
      <p:ext uri="{BB962C8B-B14F-4D97-AF65-F5344CB8AC3E}">
        <p14:creationId xmlns:p14="http://schemas.microsoft.com/office/powerpoint/2010/main" val="32298854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9600" y="457200"/>
            <a:ext cx="4343400" cy="699075"/>
          </a:xfrm>
        </p:spPr>
        <p:txBody>
          <a:bodyPr>
            <a:normAutofit/>
          </a:bodyPr>
          <a:lstStyle/>
          <a:p>
            <a:r>
              <a:rPr lang="en-US" sz="3200" b="1" dirty="0">
                <a:latin typeface="Times New Roman" panose="02020603050405020304" pitchFamily="18" charset="0"/>
                <a:cs typeface="Times New Roman" panose="02020603050405020304" pitchFamily="18" charset="0"/>
              </a:rPr>
              <a:t>EXTERIOR DESIGN</a:t>
            </a:r>
          </a:p>
        </p:txBody>
      </p:sp>
      <p:sp>
        <p:nvSpPr>
          <p:cNvPr id="4" name="TextBox 3"/>
          <p:cNvSpPr txBox="1"/>
          <p:nvPr/>
        </p:nvSpPr>
        <p:spPr>
          <a:xfrm>
            <a:off x="4876800" y="5029200"/>
            <a:ext cx="3581400" cy="1200329"/>
          </a:xfrm>
          <a:prstGeom prst="rect">
            <a:avLst/>
          </a:prstGeom>
          <a:noFill/>
        </p:spPr>
        <p:txBody>
          <a:bodyPr wrap="square" rtlCol="0">
            <a:spAutoFit/>
          </a:bodyPr>
          <a:lstStyle/>
          <a:p>
            <a:pPr algn="ctr"/>
            <a:r>
              <a:rPr lang="en-US" u="sng" dirty="0">
                <a:latin typeface="Times New Roman" panose="02020603050405020304" pitchFamily="18" charset="0"/>
                <a:cs typeface="Times New Roman" panose="02020603050405020304" pitchFamily="18" charset="0"/>
              </a:rPr>
              <a:t>Outer Box :</a:t>
            </a:r>
          </a:p>
          <a:p>
            <a:r>
              <a:rPr lang="en-US" dirty="0">
                <a:latin typeface="Times New Roman" panose="02020603050405020304" pitchFamily="18" charset="0"/>
                <a:cs typeface="Times New Roman" panose="02020603050405020304" pitchFamily="18" charset="0"/>
              </a:rPr>
              <a:t>Full Dimensions: 50*40*50 cm</a:t>
            </a:r>
          </a:p>
          <a:p>
            <a:r>
              <a:rPr lang="en-US" dirty="0">
                <a:latin typeface="Times New Roman" panose="02020603050405020304" pitchFamily="18" charset="0"/>
                <a:cs typeface="Times New Roman" panose="02020603050405020304" pitchFamily="18" charset="0"/>
              </a:rPr>
              <a:t>Tablet receiving slot: 7*28.4 cm </a:t>
            </a:r>
          </a:p>
          <a:p>
            <a:r>
              <a:rPr lang="en-US" dirty="0">
                <a:latin typeface="Times New Roman" panose="02020603050405020304" pitchFamily="18" charset="0"/>
                <a:cs typeface="Times New Roman" panose="02020603050405020304" pitchFamily="18" charset="0"/>
              </a:rPr>
              <a:t>Sensor Slot : 5*3 cm</a:t>
            </a:r>
          </a:p>
        </p:txBody>
      </p:sp>
      <p:sp>
        <p:nvSpPr>
          <p:cNvPr id="5" name="Rectangle 4"/>
          <p:cNvSpPr/>
          <p:nvPr/>
        </p:nvSpPr>
        <p:spPr>
          <a:xfrm>
            <a:off x="418601" y="533400"/>
            <a:ext cx="3938899" cy="584775"/>
          </a:xfrm>
          <a:prstGeom prst="rect">
            <a:avLst/>
          </a:prstGeom>
        </p:spPr>
        <p:txBody>
          <a:bodyPr wrap="none">
            <a:spAutoFit/>
          </a:bodyPr>
          <a:lstStyle/>
          <a:p>
            <a:r>
              <a:rPr lang="en-US" sz="3200" b="1" dirty="0">
                <a:latin typeface="Times New Roman" panose="02020603050405020304" pitchFamily="18" charset="0"/>
                <a:cs typeface="Times New Roman" panose="02020603050405020304" pitchFamily="18" charset="0"/>
              </a:rPr>
              <a:t>INTERIOR DESIGN</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20370" t="-1" r="22770" b="-8971"/>
          <a:stretch/>
        </p:blipFill>
        <p:spPr>
          <a:xfrm>
            <a:off x="418601" y="1524000"/>
            <a:ext cx="3640674" cy="3489972"/>
          </a:xfrm>
          <a:prstGeom prst="rect">
            <a:avLst/>
          </a:prstGeom>
        </p:spPr>
      </p:pic>
      <p:sp>
        <p:nvSpPr>
          <p:cNvPr id="7" name="Rectangle 6"/>
          <p:cNvSpPr/>
          <p:nvPr/>
        </p:nvSpPr>
        <p:spPr>
          <a:xfrm>
            <a:off x="474126" y="5172670"/>
            <a:ext cx="3640674" cy="923330"/>
          </a:xfrm>
          <a:prstGeom prst="rect">
            <a:avLst/>
          </a:prstGeom>
        </p:spPr>
        <p:txBody>
          <a:bodyPr wrap="square">
            <a:spAutoFit/>
          </a:bodyPr>
          <a:lstStyle/>
          <a:p>
            <a:pPr algn="ctr"/>
            <a:r>
              <a:rPr lang="en-US" u="sng" dirty="0">
                <a:latin typeface="Times New Roman" panose="02020603050405020304" pitchFamily="18" charset="0"/>
                <a:cs typeface="Times New Roman" panose="02020603050405020304" pitchFamily="18" charset="0"/>
              </a:rPr>
              <a:t>Tablet Collecting Slot</a:t>
            </a:r>
          </a:p>
          <a:p>
            <a:pPr algn="ctr"/>
            <a:r>
              <a:rPr lang="en-US" dirty="0">
                <a:latin typeface="Times New Roman" panose="02020603050405020304" pitchFamily="18" charset="0"/>
                <a:cs typeface="Times New Roman" panose="02020603050405020304" pitchFamily="18" charset="0"/>
              </a:rPr>
              <a:t>Bottom Diameter : 14cm</a:t>
            </a:r>
          </a:p>
          <a:p>
            <a:pPr algn="ctr"/>
            <a:r>
              <a:rPr lang="en-US" dirty="0">
                <a:latin typeface="Times New Roman" panose="02020603050405020304" pitchFamily="18" charset="0"/>
                <a:cs typeface="Times New Roman" panose="02020603050405020304" pitchFamily="18" charset="0"/>
              </a:rPr>
              <a:t>Top Diameter : 25 cm</a:t>
            </a:r>
          </a:p>
        </p:txBody>
      </p:sp>
      <p:pic>
        <p:nvPicPr>
          <p:cNvPr id="9" name="Picture 8">
            <a:extLst>
              <a:ext uri="{FF2B5EF4-FFF2-40B4-BE49-F238E27FC236}">
                <a16:creationId xmlns:a16="http://schemas.microsoft.com/office/drawing/2014/main" xmlns="" id="{018EEB34-7A45-D001-E714-191C0DDAA87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8753" r="22864" b="2118"/>
          <a:stretch/>
        </p:blipFill>
        <p:spPr>
          <a:xfrm>
            <a:off x="4570429" y="1524000"/>
            <a:ext cx="3725792" cy="3244366"/>
          </a:xfrm>
          <a:prstGeom prst="rect">
            <a:avLst/>
          </a:prstGeom>
        </p:spPr>
      </p:pic>
    </p:spTree>
    <p:extLst>
      <p:ext uri="{BB962C8B-B14F-4D97-AF65-F5344CB8AC3E}">
        <p14:creationId xmlns:p14="http://schemas.microsoft.com/office/powerpoint/2010/main" val="5909011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INTERIOR ASSEMBLY</a:t>
            </a:r>
          </a:p>
        </p:txBody>
      </p:sp>
      <p:pic>
        <p:nvPicPr>
          <p:cNvPr id="5" name="Picture 4">
            <a:extLst>
              <a:ext uri="{FF2B5EF4-FFF2-40B4-BE49-F238E27FC236}">
                <a16:creationId xmlns:a16="http://schemas.microsoft.com/office/drawing/2014/main" xmlns="" id="{C482A834-E0E0-F533-A70D-900AFDB18F88}"/>
              </a:ext>
            </a:extLst>
          </p:cNvPr>
          <p:cNvPicPr>
            <a:picLocks noChangeAspect="1"/>
          </p:cNvPicPr>
          <p:nvPr/>
        </p:nvPicPr>
        <p:blipFill rotWithShape="1">
          <a:blip r:embed="rId2">
            <a:extLst>
              <a:ext uri="{28A0092B-C50C-407E-A947-70E740481C1C}">
                <a14:useLocalDpi xmlns:a14="http://schemas.microsoft.com/office/drawing/2010/main" val="0"/>
              </a:ext>
            </a:extLst>
          </a:blip>
          <a:srcRect l="26589" r="21745"/>
          <a:stretch/>
        </p:blipFill>
        <p:spPr>
          <a:xfrm>
            <a:off x="2209800" y="1295400"/>
            <a:ext cx="4724400" cy="4749338"/>
          </a:xfrm>
          <a:prstGeom prst="rect">
            <a:avLst/>
          </a:prstGeom>
        </p:spPr>
      </p:pic>
    </p:spTree>
    <p:extLst>
      <p:ext uri="{BB962C8B-B14F-4D97-AF65-F5344CB8AC3E}">
        <p14:creationId xmlns:p14="http://schemas.microsoft.com/office/powerpoint/2010/main" val="38604721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Assembled Diagram</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9006" r="17258"/>
          <a:stretch/>
        </p:blipFill>
        <p:spPr>
          <a:xfrm>
            <a:off x="4724400" y="1837309"/>
            <a:ext cx="4297417" cy="3497705"/>
          </a:xfrm>
          <a:prstGeom prst="rect">
            <a:avLst/>
          </a:prstGeom>
        </p:spPr>
      </p:pic>
      <p:pic>
        <p:nvPicPr>
          <p:cNvPr id="6" name="Picture 5">
            <a:extLst>
              <a:ext uri="{FF2B5EF4-FFF2-40B4-BE49-F238E27FC236}">
                <a16:creationId xmlns:a16="http://schemas.microsoft.com/office/drawing/2014/main" xmlns="" id="{C1C5FE35-FBD5-721A-5B72-0B821082D676}"/>
              </a:ext>
            </a:extLst>
          </p:cNvPr>
          <p:cNvPicPr>
            <a:picLocks noChangeAspect="1"/>
          </p:cNvPicPr>
          <p:nvPr/>
        </p:nvPicPr>
        <p:blipFill rotWithShape="1">
          <a:blip r:embed="rId3">
            <a:extLst>
              <a:ext uri="{28A0092B-C50C-407E-A947-70E740481C1C}">
                <a14:useLocalDpi xmlns:a14="http://schemas.microsoft.com/office/drawing/2010/main" val="0"/>
              </a:ext>
            </a:extLst>
          </a:blip>
          <a:srcRect l="28717" r="25673"/>
          <a:stretch/>
        </p:blipFill>
        <p:spPr>
          <a:xfrm>
            <a:off x="483124" y="1417638"/>
            <a:ext cx="3886200" cy="4485486"/>
          </a:xfrm>
          <a:prstGeom prst="rect">
            <a:avLst/>
          </a:prstGeom>
        </p:spPr>
      </p:pic>
    </p:spTree>
    <p:extLst>
      <p:ext uri="{BB962C8B-B14F-4D97-AF65-F5344CB8AC3E}">
        <p14:creationId xmlns:p14="http://schemas.microsoft.com/office/powerpoint/2010/main" val="33385350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5BC701E-4622-C6E7-40D2-250A12CEA606}"/>
              </a:ext>
            </a:extLst>
          </p:cNvPr>
          <p:cNvPicPr>
            <a:picLocks noChangeAspect="1"/>
          </p:cNvPicPr>
          <p:nvPr/>
        </p:nvPicPr>
        <p:blipFill rotWithShape="1">
          <a:blip r:embed="rId2"/>
          <a:srcRect t="6672"/>
          <a:stretch/>
        </p:blipFill>
        <p:spPr>
          <a:xfrm>
            <a:off x="110103" y="1600200"/>
            <a:ext cx="8923793" cy="4800599"/>
          </a:xfrm>
          <a:prstGeom prst="rect">
            <a:avLst/>
          </a:prstGeom>
        </p:spPr>
      </p:pic>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CIRCUIT DIAGRAM</a:t>
            </a:r>
            <a:endParaRPr lang="en-US" sz="4000" dirty="0"/>
          </a:p>
        </p:txBody>
      </p:sp>
    </p:spTree>
    <p:extLst>
      <p:ext uri="{BB962C8B-B14F-4D97-AF65-F5344CB8AC3E}">
        <p14:creationId xmlns:p14="http://schemas.microsoft.com/office/powerpoint/2010/main" val="24188711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51E1CD4-2DA0-3DA4-814C-F75E8FADC513}"/>
              </a:ext>
            </a:extLst>
          </p:cNvPr>
          <p:cNvPicPr>
            <a:picLocks noChangeAspect="1"/>
          </p:cNvPicPr>
          <p:nvPr/>
        </p:nvPicPr>
        <p:blipFill>
          <a:blip r:embed="rId2"/>
          <a:stretch>
            <a:fillRect/>
          </a:stretch>
        </p:blipFill>
        <p:spPr>
          <a:xfrm>
            <a:off x="533050" y="2133600"/>
            <a:ext cx="8077900" cy="3772227"/>
          </a:xfrm>
          <a:prstGeom prst="rect">
            <a:avLst/>
          </a:prstGeom>
        </p:spPr>
      </p:pic>
      <p:sp>
        <p:nvSpPr>
          <p:cNvPr id="4" name="Title 3"/>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CIRCUIT DIAGRAM</a:t>
            </a:r>
            <a:endParaRPr lang="en-US" sz="4000" dirty="0"/>
          </a:p>
        </p:txBody>
      </p:sp>
    </p:spTree>
    <p:extLst>
      <p:ext uri="{BB962C8B-B14F-4D97-AF65-F5344CB8AC3E}">
        <p14:creationId xmlns:p14="http://schemas.microsoft.com/office/powerpoint/2010/main" val="14344657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76200"/>
            <a:ext cx="8229600" cy="1143000"/>
          </a:xfrm>
        </p:spPr>
        <p:txBody>
          <a:bodyPr>
            <a:normAutofit/>
          </a:bodyPr>
          <a:lstStyle/>
          <a:p>
            <a:pPr algn="l"/>
            <a:r>
              <a:rPr lang="en-US" sz="4000" b="1" dirty="0">
                <a:latin typeface="Times New Roman" panose="02020603050405020304" pitchFamily="18" charset="0"/>
                <a:cs typeface="Times New Roman" panose="02020603050405020304" pitchFamily="18" charset="0"/>
              </a:rPr>
              <a:t>CONTENTS </a:t>
            </a:r>
          </a:p>
        </p:txBody>
      </p:sp>
      <p:sp>
        <p:nvSpPr>
          <p:cNvPr id="3" name="Content Placeholder 2"/>
          <p:cNvSpPr>
            <a:spLocks noGrp="1"/>
          </p:cNvSpPr>
          <p:nvPr>
            <p:ph idx="1"/>
          </p:nvPr>
        </p:nvSpPr>
        <p:spPr>
          <a:xfrm>
            <a:off x="1219200" y="1447800"/>
            <a:ext cx="2590800" cy="3124200"/>
          </a:xfrm>
        </p:spPr>
        <p:txBody>
          <a:bodyPr>
            <a:noAutofit/>
          </a:bodyPr>
          <a:lstStyle/>
          <a:p>
            <a:pPr>
              <a:lnSpc>
                <a:spcPct val="15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Abstract</a:t>
            </a:r>
          </a:p>
          <a:p>
            <a:pPr>
              <a:lnSpc>
                <a:spcPct val="20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Introduction</a:t>
            </a:r>
          </a:p>
          <a:p>
            <a:pPr>
              <a:lnSpc>
                <a:spcPct val="20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Literature Review</a:t>
            </a:r>
          </a:p>
          <a:p>
            <a:pPr>
              <a:lnSpc>
                <a:spcPct val="20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Problem Statement</a:t>
            </a:r>
          </a:p>
          <a:p>
            <a:pPr>
              <a:lnSpc>
                <a:spcPct val="20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Objective</a:t>
            </a:r>
          </a:p>
          <a:p>
            <a:pPr>
              <a:lnSpc>
                <a:spcPct val="20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Methodology</a:t>
            </a:r>
          </a:p>
          <a:p>
            <a:pPr>
              <a:lnSpc>
                <a:spcPct val="20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Components</a:t>
            </a:r>
          </a:p>
          <a:p>
            <a:pPr marL="0" indent="0">
              <a:lnSpc>
                <a:spcPct val="200000"/>
              </a:lnSpc>
              <a:buNone/>
            </a:pPr>
            <a:endParaRPr lang="en-US"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xmlns="" id="{84DFA7C8-49CD-DF22-B08C-5884622C51A6}"/>
              </a:ext>
            </a:extLst>
          </p:cNvPr>
          <p:cNvSpPr txBox="1"/>
          <p:nvPr/>
        </p:nvSpPr>
        <p:spPr>
          <a:xfrm>
            <a:off x="4800600" y="1504915"/>
            <a:ext cx="4191000" cy="3970318"/>
          </a:xfrm>
          <a:prstGeom prst="rect">
            <a:avLst/>
          </a:prstGeom>
          <a:noFill/>
        </p:spPr>
        <p:txBody>
          <a:bodyPr wrap="square" rtlCol="0">
            <a:spAutoFit/>
          </a:bodyPr>
          <a:lstStyle/>
          <a:p>
            <a:pPr>
              <a:lnSpc>
                <a:spcPct val="200000"/>
              </a:lnSpc>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Block Diagram</a:t>
            </a:r>
          </a:p>
          <a:p>
            <a:pPr>
              <a:lnSpc>
                <a:spcPct val="200000"/>
              </a:lnSpc>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Circuit Diagram</a:t>
            </a:r>
          </a:p>
          <a:p>
            <a:pPr>
              <a:lnSpc>
                <a:spcPct val="200000"/>
              </a:lnSpc>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Design and dimension </a:t>
            </a:r>
          </a:p>
          <a:p>
            <a:pPr>
              <a:lnSpc>
                <a:spcPct val="200000"/>
              </a:lnSpc>
              <a:buFont typeface="Wingdings" panose="05000000000000000000" pitchFamily="2" charset="2"/>
              <a:buChar char="v"/>
            </a:pPr>
            <a:r>
              <a:rPr lang="en-US" sz="1800" dirty="0" smtClean="0">
                <a:latin typeface="Times New Roman" panose="02020603050405020304" pitchFamily="18" charset="0"/>
                <a:cs typeface="Times New Roman" panose="02020603050405020304" pitchFamily="18" charset="0"/>
              </a:rPr>
              <a:t>Working</a:t>
            </a:r>
            <a:endParaRPr lang="en-US" sz="1800" dirty="0">
              <a:latin typeface="Times New Roman" panose="02020603050405020304" pitchFamily="18" charset="0"/>
              <a:cs typeface="Times New Roman" panose="02020603050405020304" pitchFamily="18" charset="0"/>
            </a:endParaRPr>
          </a:p>
          <a:p>
            <a:pPr>
              <a:lnSpc>
                <a:spcPct val="200000"/>
              </a:lnSpc>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Results </a:t>
            </a:r>
            <a:endParaRPr lang="en-US" dirty="0">
              <a:latin typeface="Times New Roman" panose="02020603050405020304" pitchFamily="18" charset="0"/>
              <a:cs typeface="Times New Roman" panose="02020603050405020304" pitchFamily="18" charset="0"/>
            </a:endParaRPr>
          </a:p>
          <a:p>
            <a:pPr>
              <a:lnSpc>
                <a:spcPct val="200000"/>
              </a:lnSpc>
              <a:buFont typeface="Wingdings" panose="05000000000000000000" pitchFamily="2" charset="2"/>
              <a:buChar char="v"/>
            </a:pPr>
            <a:r>
              <a:rPr lang="en-US" sz="1800" dirty="0" smtClean="0">
                <a:latin typeface="Times New Roman" panose="02020603050405020304" pitchFamily="18" charset="0"/>
                <a:cs typeface="Times New Roman" panose="02020603050405020304" pitchFamily="18" charset="0"/>
              </a:rPr>
              <a:t>Publication </a:t>
            </a:r>
            <a:r>
              <a:rPr lang="en-US" sz="1800" dirty="0">
                <a:latin typeface="Times New Roman" panose="02020603050405020304" pitchFamily="18" charset="0"/>
                <a:cs typeface="Times New Roman" panose="02020603050405020304" pitchFamily="18" charset="0"/>
              </a:rPr>
              <a:t>status</a:t>
            </a:r>
          </a:p>
          <a:p>
            <a:pPr>
              <a:lnSpc>
                <a:spcPct val="200000"/>
              </a:lnSpc>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Reference</a:t>
            </a:r>
            <a:endParaRPr lang="en-IN" dirty="0"/>
          </a:p>
        </p:txBody>
      </p:sp>
    </p:spTree>
    <p:extLst>
      <p:ext uri="{BB962C8B-B14F-4D97-AF65-F5344CB8AC3E}">
        <p14:creationId xmlns:p14="http://schemas.microsoft.com/office/powerpoint/2010/main" val="146692390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WORKING</a:t>
            </a:r>
          </a:p>
        </p:txBody>
      </p:sp>
      <p:sp>
        <p:nvSpPr>
          <p:cNvPr id="7" name="TextBox 6">
            <a:extLst>
              <a:ext uri="{FF2B5EF4-FFF2-40B4-BE49-F238E27FC236}">
                <a16:creationId xmlns:a16="http://schemas.microsoft.com/office/drawing/2014/main" xmlns="" id="{59A26238-C644-197F-2084-6D7EDCD47816}"/>
              </a:ext>
            </a:extLst>
          </p:cNvPr>
          <p:cNvSpPr txBox="1"/>
          <p:nvPr/>
        </p:nvSpPr>
        <p:spPr>
          <a:xfrm>
            <a:off x="457200" y="990600"/>
            <a:ext cx="8229600" cy="5115311"/>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The medicine dispenser works as per the doctor setting the timing and the slots for the patient. The medicine dispenser contains five slots and each slots has different tablets.</a:t>
            </a:r>
          </a:p>
          <a:p>
            <a:pPr marL="285750" indent="-285750" algn="just">
              <a:lnSpc>
                <a:spcPct val="15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Based on the time schedule  and the slot selection the tablets has been dispensed in the machine. This timing and slot selection can be modified has per patient requirement.</a:t>
            </a:r>
            <a:endParaRPr lang="en-IN"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Additionally we are interfacing the human interfacing health monitoring system to check the daily conditions of the patient. This data has been publish in the web page and the patient can view the details. The data of the patient will be also send to </a:t>
            </a:r>
            <a:r>
              <a:rPr lang="en-IN" sz="2000" dirty="0" err="1">
                <a:latin typeface="Times New Roman" panose="02020603050405020304" pitchFamily="18" charset="0"/>
                <a:cs typeface="Times New Roman" panose="02020603050405020304" pitchFamily="18" charset="0"/>
              </a:rPr>
              <a:t>Iot</a:t>
            </a:r>
            <a:r>
              <a:rPr lang="en-IN" sz="2000" dirty="0">
                <a:latin typeface="Times New Roman" panose="02020603050405020304" pitchFamily="18" charset="0"/>
                <a:cs typeface="Times New Roman" panose="02020603050405020304" pitchFamily="18" charset="0"/>
              </a:rPr>
              <a:t> cloud and the doctor can view the details of the patient simultaneously.</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56785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3-02-09 at 2.21.23 PM">
            <a:hlinkClick r:id="" action="ppaction://media"/>
            <a:extLst>
              <a:ext uri="{FF2B5EF4-FFF2-40B4-BE49-F238E27FC236}">
                <a16:creationId xmlns:a16="http://schemas.microsoft.com/office/drawing/2014/main" xmlns="" id="{2518841A-21A8-534E-1E24-1B14118D0C6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66800" y="1353457"/>
            <a:ext cx="2819400" cy="4876800"/>
          </a:xfrm>
          <a:prstGeom prst="rect">
            <a:avLst/>
          </a:prstGeom>
        </p:spPr>
      </p:pic>
      <p:sp>
        <p:nvSpPr>
          <p:cNvPr id="4" name="Title 3"/>
          <p:cNvSpPr>
            <a:spLocks noGrp="1"/>
          </p:cNvSpPr>
          <p:nvPr>
            <p:ph type="title"/>
          </p:nvPr>
        </p:nvSpPr>
        <p:spPr>
          <a:xfrm>
            <a:off x="457200" y="76200"/>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RESULT</a:t>
            </a:r>
            <a:endParaRPr lang="en-US" sz="4000" dirty="0"/>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29200" y="1353457"/>
            <a:ext cx="2932597"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02952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1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634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2682F9E-E5DE-9820-11EE-89BFE5C2E0F3}"/>
              </a:ext>
            </a:extLst>
          </p:cNvPr>
          <p:cNvSpPr>
            <a:spLocks noGrp="1"/>
          </p:cNvSpPr>
          <p:nvPr>
            <p:ph type="title"/>
          </p:nvPr>
        </p:nvSpPr>
        <p:spPr>
          <a:xfrm>
            <a:off x="457200" y="76200"/>
            <a:ext cx="8229600" cy="1143000"/>
          </a:xfrm>
        </p:spPr>
        <p:txBody>
          <a:bodyPr/>
          <a:lstStyle/>
          <a:p>
            <a:r>
              <a:rPr lang="en-US" b="1" dirty="0">
                <a:latin typeface="Times New Roman" panose="02020603050405020304" pitchFamily="18" charset="0"/>
                <a:cs typeface="Times New Roman" panose="02020603050405020304" pitchFamily="18" charset="0"/>
              </a:rPr>
              <a:t>RESULT</a:t>
            </a:r>
            <a:endParaRPr lang="en-IN" b="1" dirty="0">
              <a:latin typeface="Times New Roman" panose="02020603050405020304" pitchFamily="18" charset="0"/>
              <a:cs typeface="Times New Roman" panose="02020603050405020304" pitchFamily="18" charset="0"/>
            </a:endParaRPr>
          </a:p>
        </p:txBody>
      </p:sp>
      <p:pic>
        <p:nvPicPr>
          <p:cNvPr id="3" name="WhatsApp Video 2023-03-17 at 17.24.00">
            <a:hlinkClick r:id="" action="ppaction://media"/>
            <a:extLst>
              <a:ext uri="{FF2B5EF4-FFF2-40B4-BE49-F238E27FC236}">
                <a16:creationId xmlns:a16="http://schemas.microsoft.com/office/drawing/2014/main" xmlns="" id="{6D8F1E2D-9A1A-07BE-FE61-5DDDF94F19E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62000" y="1412544"/>
            <a:ext cx="3352800" cy="4683456"/>
          </a:xfrm>
          <a:prstGeom prst="rect">
            <a:avLst/>
          </a:prstGeom>
        </p:spPr>
      </p:pic>
      <p:pic>
        <p:nvPicPr>
          <p:cNvPr id="2050" name="Picture 2"/>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2775" t="4074" b="3466"/>
          <a:stretch/>
        </p:blipFill>
        <p:spPr bwMode="auto">
          <a:xfrm>
            <a:off x="4800600" y="1371600"/>
            <a:ext cx="3733800" cy="46834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24615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1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42180BD1-E5BC-AB19-9A66-334246272003}"/>
              </a:ext>
            </a:extLst>
          </p:cNvPr>
          <p:cNvSpPr txBox="1"/>
          <p:nvPr/>
        </p:nvSpPr>
        <p:spPr>
          <a:xfrm>
            <a:off x="381000" y="1027867"/>
            <a:ext cx="8534400" cy="5601533"/>
          </a:xfrm>
          <a:prstGeom prst="rect">
            <a:avLst/>
          </a:prstGeom>
          <a:noFill/>
        </p:spPr>
        <p:txBody>
          <a:bodyPr wrap="square" rtlCol="0">
            <a:spAutoFit/>
          </a:bodyPr>
          <a:lstStyle/>
          <a:p>
            <a:r>
              <a:rPr lang="en-US" sz="2000" b="1" u="sng" dirty="0">
                <a:latin typeface="Times New Roman" panose="02020603050405020304" pitchFamily="18" charset="0"/>
                <a:cs typeface="Times New Roman" panose="02020603050405020304" pitchFamily="18" charset="0"/>
              </a:rPr>
              <a:t>OUTER FRAME CALCULATIONS:</a:t>
            </a:r>
          </a:p>
          <a:p>
            <a:r>
              <a:rPr lang="en-US" sz="2000" dirty="0">
                <a:latin typeface="Times New Roman" panose="02020603050405020304" pitchFamily="18" charset="0"/>
                <a:cs typeface="Times New Roman" panose="02020603050405020304" pitchFamily="18" charset="0"/>
              </a:rPr>
              <a:t>The length of the box =  50cm.</a:t>
            </a:r>
          </a:p>
          <a:p>
            <a:r>
              <a:rPr lang="en-US" sz="2000" dirty="0">
                <a:latin typeface="Times New Roman" panose="02020603050405020304" pitchFamily="18" charset="0"/>
                <a:cs typeface="Times New Roman" panose="02020603050405020304" pitchFamily="18" charset="0"/>
              </a:rPr>
              <a:t>The breadth of the box= 40 cm.</a:t>
            </a:r>
          </a:p>
          <a:p>
            <a:r>
              <a:rPr lang="en-US" sz="2000" dirty="0">
                <a:latin typeface="Times New Roman" panose="02020603050405020304" pitchFamily="18" charset="0"/>
                <a:cs typeface="Times New Roman" panose="02020603050405020304" pitchFamily="18" charset="0"/>
              </a:rPr>
              <a:t>The height of the box =  50 cm.</a:t>
            </a:r>
          </a:p>
          <a:p>
            <a:r>
              <a:rPr lang="en-US" sz="2000" dirty="0">
                <a:latin typeface="Times New Roman" panose="02020603050405020304" pitchFamily="18" charset="0"/>
                <a:cs typeface="Times New Roman" panose="02020603050405020304" pitchFamily="18" charset="0"/>
              </a:rPr>
              <a:t>Total surface area </a:t>
            </a:r>
            <a:r>
              <a:rPr lang="en-US" sz="2000" dirty="0" smtClean="0">
                <a:latin typeface="Times New Roman" panose="02020603050405020304" pitchFamily="18" charset="0"/>
                <a:cs typeface="Times New Roman" panose="02020603050405020304" pitchFamily="18" charset="0"/>
              </a:rPr>
              <a:t>required = </a:t>
            </a:r>
            <a:r>
              <a:rPr lang="en-US" sz="2000" dirty="0">
                <a:latin typeface="Times New Roman" panose="02020603050405020304" pitchFamily="18" charset="0"/>
                <a:cs typeface="Times New Roman" panose="02020603050405020304" pitchFamily="18" charset="0"/>
              </a:rPr>
              <a:t>2[l*b + b*h + h*l]</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 </a:t>
            </a:r>
            <a:r>
              <a:rPr lang="en-US" sz="2000" dirty="0">
                <a:latin typeface="Times New Roman" panose="02020603050405020304" pitchFamily="18" charset="0"/>
                <a:cs typeface="Times New Roman" panose="02020603050405020304" pitchFamily="18" charset="0"/>
              </a:rPr>
              <a:t>2[(50+50)+(40*50)+(50*50)]</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 13000cm</a:t>
            </a:r>
            <a:r>
              <a:rPr lang="en-US" sz="2000" baseline="30000" dirty="0" smtClean="0">
                <a:latin typeface="Times New Roman" panose="02020603050405020304" pitchFamily="18" charset="0"/>
                <a:cs typeface="Times New Roman" panose="02020603050405020304" pitchFamily="18" charset="0"/>
              </a:rPr>
              <a:t>2  </a:t>
            </a:r>
            <a:r>
              <a:rPr lang="en-US" sz="2000" dirty="0" smtClean="0">
                <a:latin typeface="Times New Roman" panose="02020603050405020304" pitchFamily="18" charset="0"/>
                <a:cs typeface="Times New Roman" panose="02020603050405020304" pitchFamily="18" charset="0"/>
              </a:rPr>
              <a:t>=  14ft</a:t>
            </a:r>
            <a:r>
              <a:rPr lang="en-US" sz="2000" baseline="30000" dirty="0" smtClean="0">
                <a:latin typeface="Times New Roman" panose="02020603050405020304" pitchFamily="18" charset="0"/>
                <a:cs typeface="Times New Roman" panose="02020603050405020304" pitchFamily="18" charset="0"/>
              </a:rPr>
              <a:t>2</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Volume of the Medicine Dispenser </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L*B*H.</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50*40*50</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1000000cm</a:t>
            </a:r>
            <a:r>
              <a:rPr lang="en-US" sz="2000" baseline="30000" dirty="0" smtClean="0">
                <a:latin typeface="Times New Roman" panose="02020603050405020304" pitchFamily="18" charset="0"/>
                <a:cs typeface="Times New Roman" panose="02020603050405020304" pitchFamily="18" charset="0"/>
              </a:rPr>
              <a:t>3</a:t>
            </a:r>
            <a:r>
              <a:rPr lang="en-US" sz="2000" dirty="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Length Of the </a:t>
            </a:r>
            <a:r>
              <a:rPr lang="en-US" sz="2000" dirty="0" smtClean="0">
                <a:latin typeface="Times New Roman" panose="02020603050405020304" pitchFamily="18" charset="0"/>
                <a:cs typeface="Times New Roman" panose="02020603050405020304" pitchFamily="18" charset="0"/>
              </a:rPr>
              <a:t>Frame  = </a:t>
            </a: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 </a:t>
            </a:r>
            <a:r>
              <a:rPr lang="en-US" sz="2000" dirty="0">
                <a:latin typeface="Times New Roman" panose="02020603050405020304" pitchFamily="18" charset="0"/>
                <a:cs typeface="Times New Roman" panose="02020603050405020304" pitchFamily="18" charset="0"/>
              </a:rPr>
              <a:t>15+0.8+0.8+3+0.8+18+12</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 </a:t>
            </a:r>
            <a:r>
              <a:rPr lang="en-US" sz="2000" dirty="0">
                <a:latin typeface="Times New Roman" panose="02020603050405020304" pitchFamily="18" charset="0"/>
                <a:cs typeface="Times New Roman" panose="02020603050405020304" pitchFamily="18" charset="0"/>
              </a:rPr>
              <a:t>49.6 </a:t>
            </a:r>
            <a:r>
              <a:rPr lang="en-US" sz="2000" u="sng"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50cm</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xmlns="" id="{576D6498-47C7-364F-D3EB-2A1F3D47CD9D}"/>
              </a:ext>
            </a:extLst>
          </p:cNvPr>
          <p:cNvSpPr>
            <a:spLocks noGrp="1"/>
          </p:cNvSpPr>
          <p:nvPr>
            <p:ph type="title"/>
          </p:nvPr>
        </p:nvSpPr>
        <p:spPr>
          <a:xfrm>
            <a:off x="457200" y="0"/>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CALCULATIONS</a:t>
            </a:r>
            <a:endParaRPr lang="en-IN" sz="40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2895600" y="4191000"/>
            <a:ext cx="5562600" cy="1323439"/>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Height of the slot+ Thickness of </a:t>
            </a:r>
            <a:r>
              <a:rPr lang="en-US" sz="2000" dirty="0" smtClean="0">
                <a:latin typeface="Times New Roman" panose="02020603050405020304" pitchFamily="18" charset="0"/>
                <a:cs typeface="Times New Roman" panose="02020603050405020304" pitchFamily="18" charset="0"/>
              </a:rPr>
              <a:t>the slider</a:t>
            </a:r>
            <a:r>
              <a:rPr lang="en-US" sz="2000" dirty="0">
                <a:latin typeface="Times New Roman" panose="02020603050405020304" pitchFamily="18" charset="0"/>
                <a:cs typeface="Times New Roman" panose="02020603050405020304" pitchFamily="18" charset="0"/>
              </a:rPr>
              <a:t>+ Thickness of the </a:t>
            </a:r>
            <a:r>
              <a:rPr lang="en-US" sz="2000" dirty="0" smtClean="0">
                <a:latin typeface="Times New Roman" panose="02020603050405020304" pitchFamily="18" charset="0"/>
                <a:cs typeface="Times New Roman" panose="02020603050405020304" pitchFamily="18" charset="0"/>
              </a:rPr>
              <a:t>Central </a:t>
            </a:r>
            <a:r>
              <a:rPr lang="en-US" sz="2000" dirty="0">
                <a:latin typeface="Times New Roman" panose="02020603050405020304" pitchFamily="18" charset="0"/>
                <a:cs typeface="Times New Roman" panose="02020603050405020304" pitchFamily="18" charset="0"/>
              </a:rPr>
              <a:t>Disk+ Servo Height + Thickness of the Base disc+ Height </a:t>
            </a:r>
            <a:r>
              <a:rPr lang="en-US" sz="2000" dirty="0" smtClean="0">
                <a:latin typeface="Times New Roman" panose="02020603050405020304" pitchFamily="18" charset="0"/>
                <a:cs typeface="Times New Roman" panose="02020603050405020304" pitchFamily="18" charset="0"/>
              </a:rPr>
              <a:t>of </a:t>
            </a:r>
            <a:r>
              <a:rPr lang="en-US" sz="2000" dirty="0">
                <a:latin typeface="Times New Roman" panose="02020603050405020304" pitchFamily="18" charset="0"/>
                <a:cs typeface="Times New Roman" panose="02020603050405020304" pitchFamily="18" charset="0"/>
              </a:rPr>
              <a:t>the Frustum + Tablet collector height</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44709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CB43FC9-02F1-DCEC-00C3-6AE047982765}"/>
              </a:ext>
            </a:extLst>
          </p:cNvPr>
          <p:cNvSpPr>
            <a:spLocks noGrp="1"/>
          </p:cNvSpPr>
          <p:nvPr>
            <p:ph type="title"/>
          </p:nvPr>
        </p:nvSpPr>
        <p:spPr>
          <a:xfrm>
            <a:off x="457200" y="152400"/>
            <a:ext cx="8229600" cy="1143000"/>
          </a:xfrm>
        </p:spPr>
        <p:txBody>
          <a:bodyPr/>
          <a:lstStyle/>
          <a:p>
            <a:r>
              <a:rPr lang="en-US" b="1" dirty="0">
                <a:latin typeface="Times New Roman" panose="02020603050405020304" pitchFamily="18" charset="0"/>
                <a:cs typeface="Times New Roman" panose="02020603050405020304" pitchFamily="18" charset="0"/>
              </a:rPr>
              <a:t>CALCULATIONS</a:t>
            </a:r>
            <a:endParaRPr lang="en-IN" dirty="0"/>
          </a:p>
        </p:txBody>
      </p:sp>
      <p:sp>
        <p:nvSpPr>
          <p:cNvPr id="3" name="TextBox 2">
            <a:extLst>
              <a:ext uri="{FF2B5EF4-FFF2-40B4-BE49-F238E27FC236}">
                <a16:creationId xmlns:a16="http://schemas.microsoft.com/office/drawing/2014/main" xmlns="" id="{CABA1CE2-84AE-583F-C210-FB0F4DBAFADF}"/>
              </a:ext>
            </a:extLst>
          </p:cNvPr>
          <p:cNvSpPr txBox="1"/>
          <p:nvPr/>
        </p:nvSpPr>
        <p:spPr>
          <a:xfrm>
            <a:off x="457200" y="1219200"/>
            <a:ext cx="8458200" cy="5293757"/>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Total No of </a:t>
            </a:r>
            <a:r>
              <a:rPr lang="en-US" sz="2000" dirty="0" smtClean="0">
                <a:latin typeface="Times New Roman" panose="02020603050405020304" pitchFamily="18" charset="0"/>
                <a:cs typeface="Times New Roman" panose="02020603050405020304" pitchFamily="18" charset="0"/>
              </a:rPr>
              <a:t>slots	= </a:t>
            </a:r>
            <a:r>
              <a:rPr lang="en-US" sz="2000" dirty="0">
                <a:latin typeface="Times New Roman" panose="02020603050405020304" pitchFamily="18" charset="0"/>
                <a:cs typeface="Times New Roman" panose="02020603050405020304" pitchFamily="18" charset="0"/>
              </a:rPr>
              <a:t>5</a:t>
            </a:r>
          </a:p>
          <a:p>
            <a:r>
              <a:rPr lang="en-US" sz="2000" dirty="0">
                <a:latin typeface="Times New Roman" panose="02020603050405020304" pitchFamily="18" charset="0"/>
                <a:cs typeface="Times New Roman" panose="02020603050405020304" pitchFamily="18" charset="0"/>
              </a:rPr>
              <a:t>Average thickness of the tablet  </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0.45cm.</a:t>
            </a:r>
          </a:p>
          <a:p>
            <a:r>
              <a:rPr lang="en-US" sz="2000" dirty="0">
                <a:latin typeface="Times New Roman" panose="02020603050405020304" pitchFamily="18" charset="0"/>
                <a:cs typeface="Times New Roman" panose="02020603050405020304" pitchFamily="18" charset="0"/>
              </a:rPr>
              <a:t>Average Diameter of the </a:t>
            </a:r>
            <a:r>
              <a:rPr lang="en-US" sz="2000" dirty="0" smtClean="0">
                <a:latin typeface="Times New Roman" panose="02020603050405020304" pitchFamily="18" charset="0"/>
                <a:cs typeface="Times New Roman" panose="02020603050405020304" pitchFamily="18" charset="0"/>
              </a:rPr>
              <a:t>tablet  =  1.2 </a:t>
            </a:r>
            <a:r>
              <a:rPr lang="en-US" sz="2000" dirty="0">
                <a:latin typeface="Times New Roman" panose="02020603050405020304" pitchFamily="18" charset="0"/>
                <a:cs typeface="Times New Roman" panose="02020603050405020304" pitchFamily="18" charset="0"/>
              </a:rPr>
              <a:t>cm.</a:t>
            </a:r>
          </a:p>
          <a:p>
            <a:r>
              <a:rPr lang="en-US" sz="2000" dirty="0">
                <a:latin typeface="Times New Roman" panose="02020603050405020304" pitchFamily="18" charset="0"/>
                <a:cs typeface="Times New Roman" panose="02020603050405020304" pitchFamily="18" charset="0"/>
              </a:rPr>
              <a:t>Length of the </a:t>
            </a:r>
            <a:r>
              <a:rPr lang="en-US" sz="2000" dirty="0" smtClean="0">
                <a:latin typeface="Times New Roman" panose="02020603050405020304" pitchFamily="18" charset="0"/>
                <a:cs typeface="Times New Roman" panose="02020603050405020304" pitchFamily="18" charset="0"/>
              </a:rPr>
              <a:t>slot  =  </a:t>
            </a:r>
            <a:r>
              <a:rPr lang="en-US" sz="2000" dirty="0">
                <a:latin typeface="Times New Roman" panose="02020603050405020304" pitchFamily="18" charset="0"/>
                <a:cs typeface="Times New Roman" panose="02020603050405020304" pitchFamily="18" charset="0"/>
              </a:rPr>
              <a:t>Thickness of the tablet* No of the tablet.</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0.45*25=11.25  </a:t>
            </a:r>
            <a:r>
              <a:rPr lang="en-US" sz="2000" u="sng" dirty="0">
                <a:latin typeface="Times New Roman" panose="02020603050405020304" pitchFamily="18" charset="0"/>
                <a:cs typeface="Times New Roman" panose="02020603050405020304" pitchFamily="18" charset="0"/>
              </a:rPr>
              <a:t>~</a:t>
            </a:r>
            <a:r>
              <a:rPr lang="en-US" sz="2000" dirty="0">
                <a:latin typeface="Times New Roman" panose="02020603050405020304" pitchFamily="18" charset="0"/>
                <a:cs typeface="Times New Roman" panose="02020603050405020304" pitchFamily="18" charset="0"/>
              </a:rPr>
              <a:t>  13cm.</a:t>
            </a:r>
          </a:p>
          <a:p>
            <a:r>
              <a:rPr lang="en-US" sz="2000" dirty="0">
                <a:latin typeface="Times New Roman" panose="02020603050405020304" pitchFamily="18" charset="0"/>
                <a:cs typeface="Times New Roman" panose="02020603050405020304" pitchFamily="18" charset="0"/>
              </a:rPr>
              <a:t>Hence the Length </a:t>
            </a:r>
            <a:r>
              <a:rPr lang="en-US" sz="2000" dirty="0" smtClean="0">
                <a:latin typeface="Times New Roman" panose="02020603050405020304" pitchFamily="18" charset="0"/>
                <a:cs typeface="Times New Roman" panose="02020603050405020304" pitchFamily="18" charset="0"/>
              </a:rPr>
              <a:t> = </a:t>
            </a:r>
            <a:r>
              <a:rPr lang="en-US" sz="2000" dirty="0">
                <a:latin typeface="Times New Roman" panose="02020603050405020304" pitchFamily="18" charset="0"/>
                <a:cs typeface="Times New Roman" panose="02020603050405020304" pitchFamily="18" charset="0"/>
              </a:rPr>
              <a:t>15cm.</a:t>
            </a:r>
          </a:p>
          <a:p>
            <a:r>
              <a:rPr lang="en-US" sz="2000" dirty="0">
                <a:latin typeface="Times New Roman" panose="02020603050405020304" pitchFamily="18" charset="0"/>
                <a:cs typeface="Times New Roman" panose="02020603050405020304" pitchFamily="18" charset="0"/>
              </a:rPr>
              <a:t>Outer Diameter of the slot = 1.5cm.</a:t>
            </a:r>
          </a:p>
          <a:p>
            <a:r>
              <a:rPr lang="en-US" sz="2000" dirty="0">
                <a:latin typeface="Times New Roman" panose="02020603050405020304" pitchFamily="18" charset="0"/>
                <a:cs typeface="Times New Roman" panose="02020603050405020304" pitchFamily="18" charset="0"/>
              </a:rPr>
              <a:t>Inner diameter of the slot = 1.2cm.(Diameter of the Tablet).</a:t>
            </a:r>
          </a:p>
          <a:p>
            <a:endParaRPr lang="en-US" sz="2000" dirty="0">
              <a:latin typeface="Times New Roman" panose="02020603050405020304" pitchFamily="18" charset="0"/>
              <a:cs typeface="Times New Roman" panose="02020603050405020304" pitchFamily="18" charset="0"/>
            </a:endParaRPr>
          </a:p>
          <a:p>
            <a:r>
              <a:rPr lang="en-US" sz="2000" b="1" u="sng" dirty="0">
                <a:latin typeface="Times New Roman" panose="02020603050405020304" pitchFamily="18" charset="0"/>
                <a:cs typeface="Times New Roman" panose="02020603050405020304" pitchFamily="18" charset="0"/>
              </a:rPr>
              <a:t>CENTRAL DISK CALCULATIONS</a:t>
            </a:r>
          </a:p>
          <a:p>
            <a:r>
              <a:rPr lang="en-IN" sz="2000" dirty="0">
                <a:latin typeface="Times New Roman" panose="02020603050405020304" pitchFamily="18" charset="0"/>
                <a:cs typeface="Times New Roman" panose="02020603050405020304" pitchFamily="18" charset="0"/>
              </a:rPr>
              <a:t>Diameter of the </a:t>
            </a:r>
            <a:r>
              <a:rPr lang="en-IN" sz="2000" dirty="0" smtClean="0">
                <a:latin typeface="Times New Roman" panose="02020603050405020304" pitchFamily="18" charset="0"/>
                <a:cs typeface="Times New Roman" panose="02020603050405020304" pitchFamily="18" charset="0"/>
              </a:rPr>
              <a:t>disc	=  </a:t>
            </a:r>
            <a:r>
              <a:rPr lang="en-IN" sz="2000" dirty="0">
                <a:latin typeface="Times New Roman" panose="02020603050405020304" pitchFamily="18" charset="0"/>
                <a:cs typeface="Times New Roman" panose="02020603050405020304" pitchFamily="18" charset="0"/>
              </a:rPr>
              <a:t>20cm.</a:t>
            </a:r>
          </a:p>
          <a:p>
            <a:r>
              <a:rPr lang="en-IN" sz="2000" dirty="0">
                <a:latin typeface="Times New Roman" panose="02020603050405020304" pitchFamily="18" charset="0"/>
                <a:cs typeface="Times New Roman" panose="02020603050405020304" pitchFamily="18" charset="0"/>
              </a:rPr>
              <a:t>Circumference of the </a:t>
            </a:r>
            <a:r>
              <a:rPr lang="en-IN" sz="2000" dirty="0" smtClean="0">
                <a:latin typeface="Times New Roman" panose="02020603050405020304" pitchFamily="18" charset="0"/>
                <a:cs typeface="Times New Roman" panose="02020603050405020304" pitchFamily="18" charset="0"/>
              </a:rPr>
              <a:t>disc  =  </a:t>
            </a:r>
            <a:r>
              <a:rPr lang="en-IN" sz="2000" dirty="0">
                <a:latin typeface="Times New Roman" panose="02020603050405020304" pitchFamily="18" charset="0"/>
                <a:cs typeface="Times New Roman" panose="02020603050405020304" pitchFamily="18" charset="0"/>
              </a:rPr>
              <a:t>2*</a:t>
            </a:r>
            <a:r>
              <a:rPr lang="el-GR" sz="2000" dirty="0">
                <a:latin typeface="Times New Roman" panose="02020603050405020304" pitchFamily="18" charset="0"/>
                <a:cs typeface="Times New Roman" panose="02020603050405020304" pitchFamily="18" charset="0"/>
              </a:rPr>
              <a:t>π</a:t>
            </a:r>
            <a:r>
              <a:rPr lang="en-US" sz="2000" dirty="0">
                <a:latin typeface="Times New Roman" panose="02020603050405020304" pitchFamily="18" charset="0"/>
                <a:cs typeface="Times New Roman" panose="02020603050405020304" pitchFamily="18" charset="0"/>
              </a:rPr>
              <a:t>*</a:t>
            </a:r>
            <a:r>
              <a:rPr lang="en-IN" sz="2000" dirty="0">
                <a:latin typeface="Times New Roman" panose="02020603050405020304" pitchFamily="18" charset="0"/>
                <a:cs typeface="Times New Roman" panose="02020603050405020304" pitchFamily="18" charset="0"/>
              </a:rPr>
              <a:t>r.</a:t>
            </a: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  </a:t>
            </a:r>
            <a:r>
              <a:rPr lang="en-IN" sz="2000" dirty="0">
                <a:latin typeface="Times New Roman" panose="02020603050405020304" pitchFamily="18" charset="0"/>
                <a:cs typeface="Times New Roman" panose="02020603050405020304" pitchFamily="18" charset="0"/>
              </a:rPr>
              <a:t>2*</a:t>
            </a:r>
            <a:r>
              <a:rPr lang="el-GR" sz="2000" dirty="0">
                <a:latin typeface="Times New Roman" panose="02020603050405020304" pitchFamily="18" charset="0"/>
                <a:cs typeface="Times New Roman" panose="02020603050405020304" pitchFamily="18" charset="0"/>
              </a:rPr>
              <a:t>π</a:t>
            </a:r>
            <a:r>
              <a:rPr lang="en-IN" sz="2000" dirty="0">
                <a:latin typeface="Times New Roman" panose="02020603050405020304" pitchFamily="18" charset="0"/>
                <a:cs typeface="Times New Roman" panose="02020603050405020304" pitchFamily="18" charset="0"/>
              </a:rPr>
              <a:t>*10=62.83cm.</a:t>
            </a:r>
          </a:p>
          <a:p>
            <a:r>
              <a:rPr lang="en-IN" sz="2000" dirty="0">
                <a:latin typeface="Times New Roman" panose="02020603050405020304" pitchFamily="18" charset="0"/>
                <a:cs typeface="Times New Roman" panose="02020603050405020304" pitchFamily="18" charset="0"/>
              </a:rPr>
              <a:t>Distance between each slot = Circumference of the Disk/ No of slots.</a:t>
            </a: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 </a:t>
            </a:r>
            <a:r>
              <a:rPr lang="en-IN" sz="2000" dirty="0">
                <a:latin typeface="Times New Roman" panose="02020603050405020304" pitchFamily="18" charset="0"/>
                <a:cs typeface="Times New Roman" panose="02020603050405020304" pitchFamily="18" charset="0"/>
              </a:rPr>
              <a:t>62.83/5= 12.56cm</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The Angle Between Each </a:t>
            </a:r>
            <a:r>
              <a:rPr lang="en-IN" sz="2000" dirty="0" smtClean="0">
                <a:latin typeface="Times New Roman" panose="02020603050405020304" pitchFamily="18" charset="0"/>
                <a:cs typeface="Times New Roman" panose="02020603050405020304" pitchFamily="18" charset="0"/>
              </a:rPr>
              <a:t>Slot  = 360/5 = 72</a:t>
            </a:r>
            <a:r>
              <a:rPr lang="en-IN" sz="2000" dirty="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184782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3BA2D1-415B-BF8B-3785-EC67144BC770}"/>
              </a:ext>
            </a:extLst>
          </p:cNvPr>
          <p:cNvSpPr>
            <a:spLocks noGrp="1"/>
          </p:cNvSpPr>
          <p:nvPr>
            <p:ph type="title"/>
          </p:nvPr>
        </p:nvSpPr>
        <p:spPr>
          <a:xfrm>
            <a:off x="457200" y="152400"/>
            <a:ext cx="8229600" cy="1143000"/>
          </a:xfrm>
        </p:spPr>
        <p:txBody>
          <a:bodyPr/>
          <a:lstStyle/>
          <a:p>
            <a:r>
              <a:rPr lang="en-US" b="1" dirty="0">
                <a:latin typeface="Times New Roman" panose="02020603050405020304" pitchFamily="18" charset="0"/>
                <a:cs typeface="Times New Roman" panose="02020603050405020304" pitchFamily="18" charset="0"/>
              </a:rPr>
              <a:t>CALCULATIONS</a:t>
            </a:r>
            <a:endParaRPr lang="en-IN" dirty="0"/>
          </a:p>
        </p:txBody>
      </p:sp>
      <p:sp>
        <p:nvSpPr>
          <p:cNvPr id="3" name="TextBox 2">
            <a:extLst>
              <a:ext uri="{FF2B5EF4-FFF2-40B4-BE49-F238E27FC236}">
                <a16:creationId xmlns:a16="http://schemas.microsoft.com/office/drawing/2014/main" xmlns="" id="{841F3108-FC3D-E6A2-505F-AF1FC7311052}"/>
              </a:ext>
            </a:extLst>
          </p:cNvPr>
          <p:cNvSpPr txBox="1"/>
          <p:nvPr/>
        </p:nvSpPr>
        <p:spPr>
          <a:xfrm>
            <a:off x="304800" y="1219200"/>
            <a:ext cx="8534400" cy="5016758"/>
          </a:xfrm>
          <a:prstGeom prst="rect">
            <a:avLst/>
          </a:prstGeom>
          <a:noFill/>
        </p:spPr>
        <p:txBody>
          <a:bodyPr wrap="square" rtlCol="0">
            <a:spAutoFit/>
          </a:bodyPr>
          <a:lstStyle/>
          <a:p>
            <a:r>
              <a:rPr lang="en-US" sz="2000" b="1" u="sng" dirty="0">
                <a:latin typeface="Times New Roman" panose="02020603050405020304" pitchFamily="18" charset="0"/>
                <a:cs typeface="Times New Roman" panose="02020603050405020304" pitchFamily="18" charset="0"/>
              </a:rPr>
              <a:t>SLIDER CALCULATION:</a:t>
            </a:r>
            <a:endParaRPr lang="en-IN" sz="20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Inner Circle diameter = 1.2cm.</a:t>
            </a:r>
          </a:p>
          <a:p>
            <a:r>
              <a:rPr lang="en-US" sz="2000" dirty="0">
                <a:latin typeface="Times New Roman" panose="02020603050405020304" pitchFamily="18" charset="0"/>
                <a:cs typeface="Times New Roman" panose="02020603050405020304" pitchFamily="18" charset="0"/>
              </a:rPr>
              <a:t>outer circle </a:t>
            </a:r>
            <a:r>
              <a:rPr lang="en-US" sz="2000" dirty="0" smtClean="0">
                <a:latin typeface="Times New Roman" panose="02020603050405020304" pitchFamily="18" charset="0"/>
                <a:cs typeface="Times New Roman" panose="02020603050405020304" pitchFamily="18" charset="0"/>
              </a:rPr>
              <a:t>radius       = </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a:t>
            </a:r>
            <a:r>
              <a:rPr lang="en-IN" sz="2000" dirty="0">
                <a:latin typeface="Times New Roman" panose="02020603050405020304" pitchFamily="18" charset="0"/>
                <a:cs typeface="Times New Roman" panose="02020603050405020304" pitchFamily="18" charset="0"/>
              </a:rPr>
              <a:t>1.2+0.5+0.6=2.3  </a:t>
            </a:r>
            <a:r>
              <a:rPr lang="en-IN" sz="2000" u="sng" dirty="0">
                <a:latin typeface="Times New Roman" panose="02020603050405020304" pitchFamily="18" charset="0"/>
                <a:cs typeface="Times New Roman" panose="02020603050405020304" pitchFamily="18" charset="0"/>
              </a:rPr>
              <a:t>~</a:t>
            </a:r>
            <a:r>
              <a:rPr lang="en-IN" sz="2000" dirty="0">
                <a:latin typeface="Times New Roman" panose="02020603050405020304" pitchFamily="18" charset="0"/>
                <a:cs typeface="Times New Roman" panose="02020603050405020304" pitchFamily="18" charset="0"/>
              </a:rPr>
              <a:t> 2.5cm.</a:t>
            </a:r>
          </a:p>
          <a:p>
            <a:r>
              <a:rPr lang="en-IN" sz="2000" dirty="0">
                <a:latin typeface="Times New Roman" panose="02020603050405020304" pitchFamily="18" charset="0"/>
                <a:cs typeface="Times New Roman" panose="02020603050405020304" pitchFamily="18" charset="0"/>
              </a:rPr>
              <a:t>Diameter of the Outer </a:t>
            </a:r>
            <a:r>
              <a:rPr lang="en-IN" sz="2000" dirty="0" smtClean="0">
                <a:latin typeface="Times New Roman" panose="02020603050405020304" pitchFamily="18" charset="0"/>
                <a:cs typeface="Times New Roman" panose="02020603050405020304" pitchFamily="18" charset="0"/>
              </a:rPr>
              <a:t>Circle    = </a:t>
            </a:r>
            <a:r>
              <a:rPr lang="en-IN" sz="2000" dirty="0">
                <a:latin typeface="Times New Roman" panose="02020603050405020304" pitchFamily="18" charset="0"/>
                <a:cs typeface="Times New Roman" panose="02020603050405020304" pitchFamily="18" charset="0"/>
              </a:rPr>
              <a:t>5cm.</a:t>
            </a:r>
          </a:p>
          <a:p>
            <a:r>
              <a:rPr lang="en-IN" sz="2000" dirty="0">
                <a:latin typeface="Times New Roman" panose="02020603050405020304" pitchFamily="18" charset="0"/>
                <a:cs typeface="Times New Roman" panose="02020603050405020304" pitchFamily="18" charset="0"/>
              </a:rPr>
              <a:t>The Circumference of 1 </a:t>
            </a:r>
            <a:r>
              <a:rPr lang="en-IN" sz="2000" dirty="0" smtClean="0">
                <a:latin typeface="Times New Roman" panose="02020603050405020304" pitchFamily="18" charset="0"/>
                <a:cs typeface="Times New Roman" panose="02020603050405020304" pitchFamily="18" charset="0"/>
              </a:rPr>
              <a:t>Slider =  π*r</a:t>
            </a:r>
            <a:r>
              <a:rPr lang="en-IN" sz="2000" dirty="0">
                <a:latin typeface="Times New Roman" panose="02020603050405020304" pitchFamily="18" charset="0"/>
                <a:cs typeface="Times New Roman" panose="02020603050405020304" pitchFamily="18" charset="0"/>
              </a:rPr>
              <a:t>.</a:t>
            </a: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a:t>
            </a:r>
            <a:r>
              <a:rPr lang="el-GR" sz="2000" dirty="0" smtClean="0">
                <a:latin typeface="Times New Roman" panose="02020603050405020304" pitchFamily="18" charset="0"/>
                <a:cs typeface="Times New Roman" panose="02020603050405020304" pitchFamily="18" charset="0"/>
              </a:rPr>
              <a:t>π</a:t>
            </a:r>
            <a:r>
              <a:rPr lang="en-IN" sz="2000" dirty="0">
                <a:latin typeface="Times New Roman" panose="02020603050405020304" pitchFamily="18" charset="0"/>
                <a:cs typeface="Times New Roman" panose="02020603050405020304" pitchFamily="18" charset="0"/>
              </a:rPr>
              <a:t>*2.5=7.85cm.</a:t>
            </a:r>
          </a:p>
          <a:p>
            <a:r>
              <a:rPr lang="en-IN" sz="2000" dirty="0">
                <a:latin typeface="Times New Roman" panose="02020603050405020304" pitchFamily="18" charset="0"/>
                <a:cs typeface="Times New Roman" panose="02020603050405020304" pitchFamily="18" charset="0"/>
              </a:rPr>
              <a:t>Circumference of the 5 </a:t>
            </a:r>
            <a:r>
              <a:rPr lang="en-IN" sz="2000" dirty="0" smtClean="0">
                <a:latin typeface="Times New Roman" panose="02020603050405020304" pitchFamily="18" charset="0"/>
                <a:cs typeface="Times New Roman" panose="02020603050405020304" pitchFamily="18" charset="0"/>
              </a:rPr>
              <a:t>sliders  =  5*7.85 = 39.25cm</a:t>
            </a:r>
            <a:r>
              <a:rPr lang="en-IN"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Distance Between each  Slider </a:t>
            </a:r>
            <a:r>
              <a:rPr lang="en-US" sz="2000" dirty="0" smtClean="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32.83-39.25/5</a:t>
            </a:r>
            <a:r>
              <a:rPr lang="en-IN" sz="2000" dirty="0">
                <a:latin typeface="Times New Roman" panose="02020603050405020304" pitchFamily="18" charset="0"/>
                <a:cs typeface="Times New Roman" panose="02020603050405020304" pitchFamily="18" charset="0"/>
              </a:rPr>
              <a:t>.</a:t>
            </a: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 4.7cm</a:t>
            </a:r>
            <a:r>
              <a:rPr lang="en-IN" sz="2000" dirty="0">
                <a:latin typeface="Times New Roman" panose="02020603050405020304" pitchFamily="18" charset="0"/>
                <a:cs typeface="Times New Roman" panose="02020603050405020304" pitchFamily="18" charset="0"/>
              </a:rPr>
              <a:t>. </a:t>
            </a:r>
          </a:p>
          <a:p>
            <a:r>
              <a:rPr lang="en-IN" sz="2000" b="1" u="sng" dirty="0">
                <a:latin typeface="Times New Roman" panose="02020603050405020304" pitchFamily="18" charset="0"/>
                <a:cs typeface="Times New Roman" panose="02020603050405020304" pitchFamily="18" charset="0"/>
              </a:rPr>
              <a:t>SERVO MOTOR CALCULATIONS:</a:t>
            </a:r>
          </a:p>
          <a:p>
            <a:r>
              <a:rPr lang="en-IN" sz="2000" dirty="0">
                <a:latin typeface="Times New Roman" panose="02020603050405020304" pitchFamily="18" charset="0"/>
                <a:cs typeface="Times New Roman" panose="02020603050405020304" pitchFamily="18" charset="0"/>
              </a:rPr>
              <a:t>Operating Speed = Required Angle/ Delay.</a:t>
            </a: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140/10 </a:t>
            </a:r>
            <a:r>
              <a:rPr lang="en-IN" sz="2000" dirty="0">
                <a:latin typeface="Times New Roman" panose="02020603050405020304" pitchFamily="18" charset="0"/>
                <a:cs typeface="Times New Roman" panose="02020603050405020304" pitchFamily="18" charset="0"/>
              </a:rPr>
              <a:t>= 14° delay.</a:t>
            </a:r>
          </a:p>
        </p:txBody>
      </p:sp>
      <p:sp>
        <p:nvSpPr>
          <p:cNvPr id="4" name="TextBox 3"/>
          <p:cNvSpPr txBox="1"/>
          <p:nvPr/>
        </p:nvSpPr>
        <p:spPr>
          <a:xfrm>
            <a:off x="2819400" y="1868269"/>
            <a:ext cx="5410200"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Diameter of the inner </a:t>
            </a:r>
            <a:r>
              <a:rPr lang="en-US" dirty="0" smtClean="0">
                <a:latin typeface="Times New Roman" panose="02020603050405020304" pitchFamily="18" charset="0"/>
                <a:cs typeface="Times New Roman" panose="02020603050405020304" pitchFamily="18" charset="0"/>
              </a:rPr>
              <a:t>circle + </a:t>
            </a:r>
            <a:r>
              <a:rPr lang="en-US" dirty="0">
                <a:latin typeface="Times New Roman" panose="02020603050405020304" pitchFamily="18" charset="0"/>
                <a:cs typeface="Times New Roman" panose="02020603050405020304" pitchFamily="18" charset="0"/>
              </a:rPr>
              <a:t>Diameter of servo </a:t>
            </a:r>
            <a:r>
              <a:rPr lang="en-US" dirty="0" smtClean="0">
                <a:latin typeface="Times New Roman" panose="02020603050405020304" pitchFamily="18" charset="0"/>
                <a:cs typeface="Times New Roman" panose="02020603050405020304" pitchFamily="18" charset="0"/>
              </a:rPr>
              <a:t>Shaft + Radius </a:t>
            </a:r>
            <a:r>
              <a:rPr lang="en-US" dirty="0">
                <a:latin typeface="Times New Roman" panose="02020603050405020304" pitchFamily="18" charset="0"/>
                <a:cs typeface="Times New Roman" panose="02020603050405020304" pitchFamily="18" charset="0"/>
              </a:rPr>
              <a:t>of the  inner circle</a:t>
            </a:r>
            <a:r>
              <a:rPr lang="en-US" dirty="0" smtClean="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
        <p:nvSpPr>
          <p:cNvPr id="5" name="TextBox 4"/>
          <p:cNvSpPr txBox="1"/>
          <p:nvPr/>
        </p:nvSpPr>
        <p:spPr>
          <a:xfrm>
            <a:off x="3738966" y="4038600"/>
            <a:ext cx="4643034"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circumference of the disc-Circumference of the 5  slider / 5.</a:t>
            </a:r>
            <a:endParaRPr lang="en-US" dirty="0"/>
          </a:p>
        </p:txBody>
      </p:sp>
    </p:spTree>
    <p:extLst>
      <p:ext uri="{BB962C8B-B14F-4D97-AF65-F5344CB8AC3E}">
        <p14:creationId xmlns:p14="http://schemas.microsoft.com/office/powerpoint/2010/main" val="411722754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7E44AD-208D-56E4-4213-5ADC8C69AA83}"/>
              </a:ext>
            </a:extLst>
          </p:cNvPr>
          <p:cNvSpPr>
            <a:spLocks noGrp="1"/>
          </p:cNvSpPr>
          <p:nvPr>
            <p:ph type="title"/>
          </p:nvPr>
        </p:nvSpPr>
        <p:spPr>
          <a:xfrm>
            <a:off x="457200" y="152400"/>
            <a:ext cx="8229600" cy="1143000"/>
          </a:xfrm>
        </p:spPr>
        <p:txBody>
          <a:bodyPr/>
          <a:lstStyle/>
          <a:p>
            <a:r>
              <a:rPr lang="en-US" b="1" dirty="0">
                <a:latin typeface="Times New Roman" panose="02020603050405020304" pitchFamily="18" charset="0"/>
                <a:cs typeface="Times New Roman" panose="02020603050405020304" pitchFamily="18" charset="0"/>
              </a:rPr>
              <a:t>CALCULATIONS</a:t>
            </a:r>
            <a:endParaRPr lang="en-IN" dirty="0"/>
          </a:p>
        </p:txBody>
      </p:sp>
      <p:sp>
        <p:nvSpPr>
          <p:cNvPr id="3" name="TextBox 2">
            <a:extLst>
              <a:ext uri="{FF2B5EF4-FFF2-40B4-BE49-F238E27FC236}">
                <a16:creationId xmlns:a16="http://schemas.microsoft.com/office/drawing/2014/main" xmlns="" id="{1B2B1304-E20B-93B1-8673-A6C4EC356C1D}"/>
              </a:ext>
            </a:extLst>
          </p:cNvPr>
          <p:cNvSpPr txBox="1"/>
          <p:nvPr/>
        </p:nvSpPr>
        <p:spPr>
          <a:xfrm>
            <a:off x="533400" y="1417638"/>
            <a:ext cx="8305800" cy="4093428"/>
          </a:xfrm>
          <a:prstGeom prst="rect">
            <a:avLst/>
          </a:prstGeom>
          <a:noFill/>
        </p:spPr>
        <p:txBody>
          <a:bodyPr wrap="square" rtlCol="0">
            <a:spAutoFit/>
          </a:bodyPr>
          <a:lstStyle/>
          <a:p>
            <a:pPr algn="just"/>
            <a:r>
              <a:rPr lang="en-US" sz="2000" b="1" u="sng" dirty="0" smtClean="0">
                <a:latin typeface="Times New Roman" panose="02020603050405020304" pitchFamily="18" charset="0"/>
                <a:cs typeface="Times New Roman" panose="02020603050405020304" pitchFamily="18" charset="0"/>
              </a:rPr>
              <a:t>DEFLECTION OF THE CENTRAL DISK:</a:t>
            </a:r>
          </a:p>
          <a:p>
            <a:pPr algn="just"/>
            <a:r>
              <a:rPr lang="el-GR" sz="2000" dirty="0" smtClean="0">
                <a:latin typeface="Times New Roman" panose="02020603050405020304" pitchFamily="18" charset="0"/>
                <a:cs typeface="Times New Roman" panose="02020603050405020304" pitchFamily="18" charset="0"/>
              </a:rPr>
              <a:t>ρ</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  30</a:t>
            </a:r>
          </a:p>
          <a:p>
            <a:pPr algn="just"/>
            <a:r>
              <a:rPr lang="en-US" sz="2000" dirty="0" smtClean="0">
                <a:latin typeface="Times New Roman" panose="02020603050405020304" pitchFamily="18" charset="0"/>
                <a:cs typeface="Times New Roman" panose="02020603050405020304" pitchFamily="18" charset="0"/>
              </a:rPr>
              <a:t>g  = 0.29N.</a:t>
            </a:r>
          </a:p>
          <a:p>
            <a:pPr algn="just"/>
            <a:r>
              <a:rPr lang="en-US" sz="2000" dirty="0" smtClean="0">
                <a:latin typeface="Times New Roman" panose="02020603050405020304" pitchFamily="18" charset="0"/>
                <a:cs typeface="Times New Roman" panose="02020603050405020304" pitchFamily="18" charset="0"/>
              </a:rPr>
              <a:t>E  = 2.6*10</a:t>
            </a:r>
            <a:r>
              <a:rPr lang="en-US" sz="2000" baseline="30000" dirty="0" smtClean="0">
                <a:latin typeface="Times New Roman" panose="02020603050405020304" pitchFamily="18" charset="0"/>
                <a:cs typeface="Times New Roman" panose="02020603050405020304" pitchFamily="18" charset="0"/>
              </a:rPr>
              <a:t>9</a:t>
            </a:r>
            <a:r>
              <a:rPr lang="en-US" sz="2000" dirty="0" smtClean="0">
                <a:latin typeface="Times New Roman" panose="02020603050405020304" pitchFamily="18" charset="0"/>
                <a:cs typeface="Times New Roman" panose="02020603050405020304" pitchFamily="18" charset="0"/>
              </a:rPr>
              <a:t> N/M</a:t>
            </a:r>
            <a:r>
              <a:rPr lang="en-US" sz="2000" baseline="30000" dirty="0" smtClean="0">
                <a:latin typeface="Times New Roman" panose="02020603050405020304" pitchFamily="18" charset="0"/>
                <a:cs typeface="Times New Roman" panose="02020603050405020304" pitchFamily="18" charset="0"/>
              </a:rPr>
              <a:t>2</a:t>
            </a:r>
            <a:r>
              <a:rPr lang="en-US" sz="2000" dirty="0" smtClean="0">
                <a:latin typeface="Times New Roman" panose="02020603050405020304" pitchFamily="18" charset="0"/>
                <a:cs typeface="Times New Roman" panose="02020603050405020304" pitchFamily="18" charset="0"/>
              </a:rPr>
              <a:t>.</a:t>
            </a:r>
          </a:p>
          <a:p>
            <a:pPr algn="just"/>
            <a:r>
              <a:rPr lang="en-US" sz="2000" dirty="0" smtClean="0">
                <a:latin typeface="Times New Roman" panose="02020603050405020304" pitchFamily="18" charset="0"/>
                <a:cs typeface="Times New Roman" panose="02020603050405020304" pitchFamily="18" charset="0"/>
              </a:rPr>
              <a:t>L  = 20cm  = 0.2m.</a:t>
            </a:r>
          </a:p>
          <a:p>
            <a:pPr algn="just"/>
            <a:r>
              <a:rPr lang="en-US" sz="2000" dirty="0" smtClean="0">
                <a:latin typeface="Times New Roman" panose="02020603050405020304" pitchFamily="18" charset="0"/>
                <a:cs typeface="Times New Roman" panose="02020603050405020304" pitchFamily="18" charset="0"/>
              </a:rPr>
              <a:t>I   = </a:t>
            </a:r>
            <a:r>
              <a:rPr lang="el-GR" sz="2000" dirty="0" smtClean="0">
                <a:latin typeface="Times New Roman" panose="02020603050405020304" pitchFamily="18" charset="0"/>
                <a:cs typeface="Times New Roman" panose="02020603050405020304" pitchFamily="18" charset="0"/>
              </a:rPr>
              <a:t>π</a:t>
            </a:r>
            <a:r>
              <a:rPr lang="en-US" sz="2000" dirty="0" smtClean="0">
                <a:latin typeface="Times New Roman" panose="02020603050405020304" pitchFamily="18" charset="0"/>
                <a:cs typeface="Times New Roman" panose="02020603050405020304" pitchFamily="18" charset="0"/>
              </a:rPr>
              <a:t>r</a:t>
            </a:r>
            <a:r>
              <a:rPr lang="en-US" sz="2000" baseline="30000" dirty="0" smtClean="0">
                <a:latin typeface="Times New Roman" panose="02020603050405020304" pitchFamily="18" charset="0"/>
                <a:cs typeface="Times New Roman" panose="02020603050405020304" pitchFamily="18" charset="0"/>
              </a:rPr>
              <a:t>4</a:t>
            </a:r>
            <a:r>
              <a:rPr lang="en-US" sz="2000" dirty="0" smtClean="0">
                <a:latin typeface="Times New Roman" panose="02020603050405020304" pitchFamily="18" charset="0"/>
                <a:cs typeface="Times New Roman" panose="02020603050405020304" pitchFamily="18" charset="0"/>
              </a:rPr>
              <a:t>/4.</a:t>
            </a:r>
          </a:p>
          <a:p>
            <a:pPr algn="just"/>
            <a:r>
              <a:rPr lang="en-US" sz="2000" dirty="0" smtClean="0">
                <a:latin typeface="Times New Roman" panose="02020603050405020304" pitchFamily="18" charset="0"/>
                <a:cs typeface="Times New Roman" panose="02020603050405020304" pitchFamily="18" charset="0"/>
              </a:rPr>
              <a:t>     =</a:t>
            </a:r>
            <a:r>
              <a:rPr lang="el-GR" sz="2000" dirty="0" smtClean="0">
                <a:latin typeface="Times New Roman" panose="02020603050405020304" pitchFamily="18" charset="0"/>
                <a:cs typeface="Times New Roman" panose="02020603050405020304" pitchFamily="18" charset="0"/>
              </a:rPr>
              <a:t>π</a:t>
            </a:r>
            <a:r>
              <a:rPr lang="en-US" sz="2000" dirty="0" smtClean="0">
                <a:latin typeface="Times New Roman" panose="02020603050405020304" pitchFamily="18" charset="0"/>
                <a:cs typeface="Times New Roman" panose="02020603050405020304" pitchFamily="18" charset="0"/>
              </a:rPr>
              <a:t>*(0.1)</a:t>
            </a:r>
            <a:r>
              <a:rPr lang="en-US" sz="2000" baseline="30000" dirty="0" smtClean="0">
                <a:latin typeface="Times New Roman" panose="02020603050405020304" pitchFamily="18" charset="0"/>
                <a:cs typeface="Times New Roman" panose="02020603050405020304" pitchFamily="18" charset="0"/>
              </a:rPr>
              <a:t>4</a:t>
            </a:r>
            <a:r>
              <a:rPr lang="en-US" sz="2000" dirty="0" smtClean="0">
                <a:latin typeface="Times New Roman" panose="02020603050405020304" pitchFamily="18" charset="0"/>
                <a:cs typeface="Times New Roman" panose="02020603050405020304" pitchFamily="18" charset="0"/>
              </a:rPr>
              <a:t>/4.</a:t>
            </a:r>
          </a:p>
          <a:p>
            <a:pPr algn="just"/>
            <a:r>
              <a:rPr lang="en-US" sz="2000" dirty="0" smtClean="0">
                <a:latin typeface="Times New Roman" panose="02020603050405020304" pitchFamily="18" charset="0"/>
                <a:cs typeface="Times New Roman" panose="02020603050405020304" pitchFamily="18" charset="0"/>
              </a:rPr>
              <a:t>    =0.00008m</a:t>
            </a:r>
            <a:r>
              <a:rPr lang="en-US" sz="2000" baseline="30000" dirty="0" smtClean="0">
                <a:latin typeface="Times New Roman" panose="02020603050405020304" pitchFamily="18" charset="0"/>
                <a:cs typeface="Times New Roman" panose="02020603050405020304" pitchFamily="18" charset="0"/>
              </a:rPr>
              <a:t>4</a:t>
            </a:r>
            <a:r>
              <a:rPr lang="en-US" sz="2000" dirty="0" smtClean="0">
                <a:latin typeface="Times New Roman" panose="02020603050405020304" pitchFamily="18" charset="0"/>
                <a:cs typeface="Times New Roman" panose="02020603050405020304" pitchFamily="18" charset="0"/>
              </a:rPr>
              <a:t>.</a:t>
            </a:r>
          </a:p>
          <a:p>
            <a:pPr algn="just"/>
            <a:endParaRPr lang="en-US" sz="2000" dirty="0" smtClean="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Deflection = δ = WL</a:t>
            </a:r>
            <a:r>
              <a:rPr lang="en-US" sz="2000" baseline="30000" dirty="0" smtClean="0">
                <a:latin typeface="Times New Roman" panose="02020603050405020304" pitchFamily="18" charset="0"/>
                <a:cs typeface="Times New Roman" panose="02020603050405020304" pitchFamily="18" charset="0"/>
              </a:rPr>
              <a:t>3</a:t>
            </a:r>
            <a:r>
              <a:rPr lang="en-US" sz="2000" dirty="0" smtClean="0">
                <a:latin typeface="Times New Roman" panose="02020603050405020304" pitchFamily="18" charset="0"/>
                <a:cs typeface="Times New Roman" panose="02020603050405020304" pitchFamily="18" charset="0"/>
              </a:rPr>
              <a:t>/3EI.</a:t>
            </a:r>
          </a:p>
          <a:p>
            <a:pPr algn="just"/>
            <a:r>
              <a:rPr lang="en-US" sz="2000" dirty="0" smtClean="0">
                <a:latin typeface="Times New Roman" panose="02020603050405020304" pitchFamily="18" charset="0"/>
                <a:cs typeface="Times New Roman" panose="02020603050405020304" pitchFamily="18" charset="0"/>
              </a:rPr>
              <a:t>                        = 0.29*0.2</a:t>
            </a:r>
            <a:r>
              <a:rPr lang="en-US" sz="2000" baseline="30000" dirty="0" smtClean="0">
                <a:latin typeface="Times New Roman" panose="02020603050405020304" pitchFamily="18" charset="0"/>
                <a:cs typeface="Times New Roman" panose="02020603050405020304" pitchFamily="18" charset="0"/>
              </a:rPr>
              <a:t>3</a:t>
            </a:r>
            <a:r>
              <a:rPr lang="en-US" sz="2000" dirty="0" smtClean="0">
                <a:latin typeface="Times New Roman" panose="02020603050405020304" pitchFamily="18" charset="0"/>
                <a:cs typeface="Times New Roman" panose="02020603050405020304" pitchFamily="18" charset="0"/>
              </a:rPr>
              <a:t>/3*2.6*10</a:t>
            </a:r>
            <a:r>
              <a:rPr lang="en-US" sz="2000" baseline="30000" dirty="0" smtClean="0">
                <a:latin typeface="Times New Roman" panose="02020603050405020304" pitchFamily="18" charset="0"/>
                <a:cs typeface="Times New Roman" panose="02020603050405020304" pitchFamily="18" charset="0"/>
              </a:rPr>
              <a:t>9</a:t>
            </a:r>
            <a:r>
              <a:rPr lang="en-US" sz="2000" dirty="0" smtClean="0">
                <a:latin typeface="Times New Roman" panose="02020603050405020304" pitchFamily="18" charset="0"/>
                <a:cs typeface="Times New Roman" panose="02020603050405020304" pitchFamily="18" charset="0"/>
              </a:rPr>
              <a:t>*0.00008</a:t>
            </a:r>
          </a:p>
          <a:p>
            <a:pPr algn="just"/>
            <a:r>
              <a:rPr lang="en-US" sz="2000" dirty="0" smtClean="0">
                <a:latin typeface="Times New Roman" panose="02020603050405020304" pitchFamily="18" charset="0"/>
                <a:cs typeface="Times New Roman" panose="02020603050405020304" pitchFamily="18" charset="0"/>
              </a:rPr>
              <a:t>                        = 0.00232/624000</a:t>
            </a:r>
          </a:p>
          <a:p>
            <a:pPr algn="just"/>
            <a:r>
              <a:rPr lang="en-US" sz="2000" dirty="0" smtClean="0">
                <a:latin typeface="Times New Roman" panose="02020603050405020304" pitchFamily="18" charset="0"/>
                <a:cs typeface="Times New Roman" panose="02020603050405020304" pitchFamily="18" charset="0"/>
              </a:rPr>
              <a:t>                        = 4*10</a:t>
            </a:r>
            <a:r>
              <a:rPr lang="en-US" sz="2000" baseline="30000" dirty="0" smtClean="0">
                <a:latin typeface="Times New Roman" panose="02020603050405020304" pitchFamily="18" charset="0"/>
                <a:cs typeface="Times New Roman" panose="02020603050405020304" pitchFamily="18" charset="0"/>
              </a:rPr>
              <a:t>-9</a:t>
            </a:r>
            <a:r>
              <a:rPr lang="en-US" sz="2000" dirty="0" smtClean="0">
                <a:latin typeface="Times New Roman" panose="02020603050405020304" pitchFamily="18" charset="0"/>
                <a:cs typeface="Times New Roman" panose="02020603050405020304" pitchFamily="18" charset="0"/>
              </a:rPr>
              <a:t>m.</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236681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PUBLICATION STATUS</a:t>
            </a:r>
            <a:endParaRPr lang="en-US" sz="4000" dirty="0"/>
          </a:p>
        </p:txBody>
      </p:sp>
      <p:sp>
        <p:nvSpPr>
          <p:cNvPr id="3" name="TextBox 2">
            <a:extLst>
              <a:ext uri="{FF2B5EF4-FFF2-40B4-BE49-F238E27FC236}">
                <a16:creationId xmlns:a16="http://schemas.microsoft.com/office/drawing/2014/main" xmlns="" id="{4E50CCBF-B666-B773-F455-FE9E5BE532F4}"/>
              </a:ext>
            </a:extLst>
          </p:cNvPr>
          <p:cNvSpPr txBox="1"/>
          <p:nvPr/>
        </p:nvSpPr>
        <p:spPr>
          <a:xfrm>
            <a:off x="609600" y="1219200"/>
            <a:ext cx="8077200" cy="1289071"/>
          </a:xfrm>
          <a:prstGeom prst="rect">
            <a:avLst/>
          </a:prstGeom>
          <a:noFill/>
        </p:spPr>
        <p:txBody>
          <a:bodyPr wrap="square" rtlCol="0">
            <a:spAutoFit/>
          </a:bodyPr>
          <a:lstStyle/>
          <a:p>
            <a:pPr>
              <a:lnSpc>
                <a:spcPct val="150000"/>
              </a:lnSpc>
            </a:pPr>
            <a:r>
              <a:rPr lang="en-US" dirty="0">
                <a:latin typeface="Times New Roman" panose="02020603050405020304" pitchFamily="18" charset="0"/>
                <a:cs typeface="Times New Roman" panose="02020603050405020304" pitchFamily="18" charset="0"/>
              </a:rPr>
              <a:t>The Review paper has been sent to the Publication of IEEE </a:t>
            </a:r>
            <a:r>
              <a:rPr lang="en-US" dirty="0" smtClean="0">
                <a:latin typeface="Times New Roman" panose="02020603050405020304" pitchFamily="18" charset="0"/>
                <a:cs typeface="Times New Roman" panose="02020603050405020304" pitchFamily="18" charset="0"/>
              </a:rPr>
              <a:t>Conference “ICONSTEM” </a:t>
            </a:r>
            <a:r>
              <a:rPr lang="en-US" dirty="0">
                <a:latin typeface="Times New Roman" panose="02020603050405020304" pitchFamily="18" charset="0"/>
                <a:cs typeface="Times New Roman" panose="02020603050405020304" pitchFamily="18" charset="0"/>
              </a:rPr>
              <a:t>At </a:t>
            </a:r>
            <a:r>
              <a:rPr lang="en-US" dirty="0" err="1">
                <a:latin typeface="Times New Roman" panose="02020603050405020304" pitchFamily="18" charset="0"/>
                <a:cs typeface="Times New Roman" panose="02020603050405020304" pitchFamily="18" charset="0"/>
              </a:rPr>
              <a:t>Jeppiar</a:t>
            </a:r>
            <a:r>
              <a:rPr lang="en-US" dirty="0">
                <a:latin typeface="Times New Roman" panose="02020603050405020304" pitchFamily="18" charset="0"/>
                <a:cs typeface="Times New Roman" panose="02020603050405020304" pitchFamily="18" charset="0"/>
              </a:rPr>
              <a:t> Engineering College</a:t>
            </a:r>
            <a:r>
              <a:rPr lang="en-IN" dirty="0">
                <a:latin typeface="Times New Roman" panose="02020603050405020304" pitchFamily="18" charset="0"/>
                <a:cs typeface="Times New Roman" panose="02020603050405020304" pitchFamily="18" charset="0"/>
              </a:rPr>
              <a:t>.</a:t>
            </a:r>
          </a:p>
          <a:p>
            <a:pPr>
              <a:lnSpc>
                <a:spcPct val="150000"/>
              </a:lnSpc>
            </a:pPr>
            <a:r>
              <a:rPr lang="en-IN" dirty="0">
                <a:latin typeface="Times New Roman" panose="02020603050405020304" pitchFamily="18" charset="0"/>
                <a:cs typeface="Times New Roman" panose="02020603050405020304" pitchFamily="18" charset="0"/>
              </a:rPr>
              <a:t>We attended the Conference on the 6</a:t>
            </a:r>
            <a:r>
              <a:rPr lang="en-IN" baseline="30000" dirty="0">
                <a:latin typeface="Times New Roman" panose="02020603050405020304" pitchFamily="18" charset="0"/>
                <a:cs typeface="Times New Roman" panose="02020603050405020304" pitchFamily="18" charset="0"/>
              </a:rPr>
              <a:t>th</a:t>
            </a:r>
            <a:r>
              <a:rPr lang="en-IN" dirty="0">
                <a:latin typeface="Times New Roman" panose="02020603050405020304" pitchFamily="18" charset="0"/>
                <a:cs typeface="Times New Roman" panose="02020603050405020304" pitchFamily="18" charset="0"/>
              </a:rPr>
              <a:t> of April 2023.</a:t>
            </a:r>
          </a:p>
        </p:txBody>
      </p:sp>
    </p:spTree>
    <p:extLst>
      <p:ext uri="{BB962C8B-B14F-4D97-AF65-F5344CB8AC3E}">
        <p14:creationId xmlns:p14="http://schemas.microsoft.com/office/powerpoint/2010/main" val="337612235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REFERENCE</a:t>
            </a:r>
            <a:endParaRPr lang="en-US" sz="4000" dirty="0"/>
          </a:p>
        </p:txBody>
      </p:sp>
      <p:sp>
        <p:nvSpPr>
          <p:cNvPr id="3" name="TextBox 2">
            <a:extLst>
              <a:ext uri="{FF2B5EF4-FFF2-40B4-BE49-F238E27FC236}">
                <a16:creationId xmlns:a16="http://schemas.microsoft.com/office/drawing/2014/main" xmlns="" id="{AB85710A-DFB0-FCCC-815D-A48756B402FB}"/>
              </a:ext>
            </a:extLst>
          </p:cNvPr>
          <p:cNvSpPr txBox="1"/>
          <p:nvPr/>
        </p:nvSpPr>
        <p:spPr>
          <a:xfrm>
            <a:off x="609600" y="1141541"/>
            <a:ext cx="8077200" cy="4878259"/>
          </a:xfrm>
          <a:prstGeom prst="rect">
            <a:avLst/>
          </a:prstGeom>
          <a:noFill/>
        </p:spPr>
        <p:txBody>
          <a:bodyPr wrap="square" rtlCol="0">
            <a:spAutoFit/>
          </a:bodyPr>
          <a:lstStyle/>
          <a:p>
            <a:pPr marL="285750" indent="-285750" algn="just">
              <a:tabLst>
                <a:tab pos="171450" algn="ctr"/>
              </a:tabLst>
            </a:pPr>
            <a:r>
              <a:rPr lang="en-US" dirty="0">
                <a:latin typeface="Times New Roman" panose="02020603050405020304" pitchFamily="18" charset="0"/>
                <a:ea typeface="Times New Roman" panose="02020603050405020304" pitchFamily="18" charset="0"/>
              </a:rPr>
              <a:t>[</a:t>
            </a:r>
            <a:r>
              <a:rPr lang="en-US" dirty="0" smtClean="0">
                <a:latin typeface="Times New Roman" panose="02020603050405020304" pitchFamily="18" charset="0"/>
                <a:ea typeface="Times New Roman" panose="02020603050405020304" pitchFamily="18" charset="0"/>
              </a:rPr>
              <a:t>1]	</a:t>
            </a:r>
            <a:r>
              <a:rPr lang="en-US" sz="1800" dirty="0" smtClean="0">
                <a:effectLst/>
                <a:latin typeface="Times New Roman" panose="02020603050405020304" pitchFamily="18" charset="0"/>
                <a:ea typeface="Times New Roman" panose="02020603050405020304" pitchFamily="18" charset="0"/>
              </a:rPr>
              <a:t>Islam</a:t>
            </a:r>
            <a:r>
              <a:rPr lang="en-US" sz="1800" dirty="0">
                <a:effectLst/>
                <a:latin typeface="Times New Roman" panose="02020603050405020304" pitchFamily="18" charset="0"/>
                <a:ea typeface="Times New Roman" panose="02020603050405020304" pitchFamily="18" charset="0"/>
              </a:rPr>
              <a:t>, SM </a:t>
            </a:r>
            <a:r>
              <a:rPr lang="en-US" sz="1800" dirty="0" err="1">
                <a:effectLst/>
                <a:latin typeface="Times New Roman" panose="02020603050405020304" pitchFamily="18" charset="0"/>
                <a:ea typeface="Times New Roman" panose="02020603050405020304" pitchFamily="18" charset="0"/>
              </a:rPr>
              <a:t>Riazul</a:t>
            </a:r>
            <a:r>
              <a:rPr lang="en-US" sz="1800" dirty="0">
                <a:effectLst/>
                <a:latin typeface="Times New Roman" panose="02020603050405020304" pitchFamily="18" charset="0"/>
                <a:ea typeface="Times New Roman" panose="02020603050405020304" pitchFamily="18" charset="0"/>
              </a:rPr>
              <a:t>, et al. </a:t>
            </a:r>
            <a:r>
              <a:rPr lang="en-US" sz="1800" dirty="0" smtClean="0">
                <a:effectLst/>
                <a:latin typeface="Times New Roman" panose="02020603050405020304" pitchFamily="18" charset="0"/>
                <a:ea typeface="Times New Roman" panose="02020603050405020304" pitchFamily="18" charset="0"/>
              </a:rPr>
              <a:t>“The </a:t>
            </a:r>
            <a:r>
              <a:rPr lang="en-US" sz="1800" dirty="0">
                <a:effectLst/>
                <a:latin typeface="Times New Roman" panose="02020603050405020304" pitchFamily="18" charset="0"/>
                <a:ea typeface="Times New Roman" panose="02020603050405020304" pitchFamily="18" charset="0"/>
              </a:rPr>
              <a:t>internet of things for healthcare: a    comprehensive </a:t>
            </a:r>
            <a:r>
              <a:rPr lang="en-US" sz="1800" dirty="0" smtClean="0">
                <a:effectLst/>
                <a:latin typeface="Times New Roman" panose="02020603050405020304" pitchFamily="18" charset="0"/>
                <a:ea typeface="Times New Roman" panose="02020603050405020304" pitchFamily="18" charset="0"/>
              </a:rPr>
              <a:t>survey.” </a:t>
            </a:r>
            <a:r>
              <a:rPr lang="en-US" sz="1800" dirty="0">
                <a:effectLst/>
                <a:latin typeface="Times New Roman" panose="02020603050405020304" pitchFamily="18" charset="0"/>
                <a:ea typeface="Times New Roman" panose="02020603050405020304" pitchFamily="18" charset="0"/>
              </a:rPr>
              <a:t>IEEE Access 3 (2015): 678-708.</a:t>
            </a:r>
            <a:endParaRPr lang="en-IN" sz="1800" dirty="0">
              <a:effectLst/>
              <a:latin typeface="Times New Roman" panose="02020603050405020304" pitchFamily="18" charset="0"/>
              <a:ea typeface="Times New Roman" panose="02020603050405020304" pitchFamily="18" charset="0"/>
            </a:endParaRPr>
          </a:p>
          <a:p>
            <a:pPr marL="285750" indent="-285750" algn="just">
              <a:tabLst>
                <a:tab pos="285750" algn="l"/>
              </a:tabLst>
            </a:pPr>
            <a:r>
              <a:rPr lang="en-US" sz="1800" dirty="0">
                <a:effectLst/>
                <a:latin typeface="Times New Roman" panose="02020603050405020304" pitchFamily="18" charset="0"/>
                <a:ea typeface="Times New Roman" panose="02020603050405020304" pitchFamily="18" charset="0"/>
              </a:rPr>
              <a:t>[2</a:t>
            </a:r>
            <a:r>
              <a:rPr lang="en-US" sz="1800" dirty="0" smtClean="0">
                <a:effectLst/>
                <a:latin typeface="Times New Roman" panose="02020603050405020304" pitchFamily="18" charset="0"/>
                <a:ea typeface="Times New Roman" panose="02020603050405020304" pitchFamily="18" charset="0"/>
              </a:rPr>
              <a:t>]	</a:t>
            </a:r>
            <a:r>
              <a:rPr lang="en-US" sz="1800" dirty="0" err="1" smtClean="0">
                <a:effectLst/>
                <a:latin typeface="Times New Roman" panose="02020603050405020304" pitchFamily="18" charset="0"/>
                <a:ea typeface="Times New Roman" panose="02020603050405020304" pitchFamily="18" charset="0"/>
              </a:rPr>
              <a:t>Sivakumar</a:t>
            </a:r>
            <a:r>
              <a:rPr lang="en-US" sz="1800" dirty="0" smtClean="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S.A </a:t>
            </a:r>
            <a:r>
              <a:rPr lang="en-US" dirty="0" smtClean="0">
                <a:latin typeface="Times New Roman" panose="02020603050405020304" pitchFamily="18" charset="0"/>
                <a:ea typeface="Times New Roman" panose="02020603050405020304" pitchFamily="18" charset="0"/>
              </a:rPr>
              <a:t>“</a:t>
            </a:r>
            <a:r>
              <a:rPr lang="en-US" sz="1800" dirty="0" smtClean="0">
                <a:effectLst/>
                <a:latin typeface="Times New Roman" panose="02020603050405020304" pitchFamily="18" charset="0"/>
                <a:ea typeface="Times New Roman" panose="02020603050405020304" pitchFamily="18" charset="0"/>
              </a:rPr>
              <a:t>Automated </a:t>
            </a:r>
            <a:r>
              <a:rPr lang="en-US" sz="1800" dirty="0">
                <a:effectLst/>
                <a:latin typeface="Times New Roman" panose="02020603050405020304" pitchFamily="18" charset="0"/>
                <a:ea typeface="Times New Roman" panose="02020603050405020304" pitchFamily="18" charset="0"/>
              </a:rPr>
              <a:t>Medicine Dispenser in </a:t>
            </a:r>
            <a:r>
              <a:rPr lang="en-US" sz="1800" dirty="0" smtClean="0">
                <a:effectLst/>
                <a:latin typeface="Times New Roman" panose="02020603050405020304" pitchFamily="18" charset="0"/>
                <a:ea typeface="Times New Roman" panose="02020603050405020304" pitchFamily="18" charset="0"/>
              </a:rPr>
              <a:t>Pharmacy” </a:t>
            </a:r>
            <a:r>
              <a:rPr lang="en-US" sz="1800" dirty="0">
                <a:effectLst/>
                <a:latin typeface="Times New Roman" panose="02020603050405020304" pitchFamily="18" charset="0"/>
                <a:ea typeface="Times New Roman" panose="02020603050405020304" pitchFamily="18" charset="0"/>
              </a:rPr>
              <a:t>International Journal of Advances in Computer and Electronics Engineering Volume 4, Issue 8, August 2019, pp. 6-11</a:t>
            </a:r>
            <a:endParaRPr lang="en-IN" sz="1800" dirty="0">
              <a:effectLst/>
              <a:latin typeface="Times New Roman" panose="02020603050405020304" pitchFamily="18" charset="0"/>
              <a:ea typeface="Times New Roman" panose="02020603050405020304" pitchFamily="18" charset="0"/>
            </a:endParaRPr>
          </a:p>
          <a:p>
            <a:pPr marL="285750" indent="-285750" algn="just">
              <a:tabLst>
                <a:tab pos="285750" algn="ctr"/>
              </a:tabLst>
            </a:pPr>
            <a:r>
              <a:rPr lang="en-US" sz="1800" dirty="0">
                <a:effectLst/>
                <a:latin typeface="Times New Roman" panose="02020603050405020304" pitchFamily="18" charset="0"/>
                <a:ea typeface="Times New Roman" panose="02020603050405020304" pitchFamily="18" charset="0"/>
              </a:rPr>
              <a:t>[</a:t>
            </a:r>
            <a:r>
              <a:rPr lang="en-US" sz="1800" dirty="0" smtClean="0">
                <a:effectLst/>
                <a:latin typeface="Times New Roman" panose="02020603050405020304" pitchFamily="18" charset="0"/>
                <a:ea typeface="Times New Roman" panose="02020603050405020304" pitchFamily="18" charset="0"/>
              </a:rPr>
              <a:t>3]	</a:t>
            </a:r>
            <a:r>
              <a:rPr lang="en-US" sz="1800" dirty="0" err="1" smtClean="0">
                <a:effectLst/>
                <a:latin typeface="Times New Roman" panose="02020603050405020304" pitchFamily="18" charset="0"/>
                <a:ea typeface="Times New Roman" panose="02020603050405020304" pitchFamily="18" charset="0"/>
              </a:rPr>
              <a:t>Wissam</a:t>
            </a:r>
            <a:r>
              <a:rPr lang="en-US" sz="1800" dirty="0" smtClean="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Antoun</a:t>
            </a:r>
            <a:r>
              <a:rPr lang="en-US" sz="1800" dirty="0">
                <a:effectLst/>
                <a:latin typeface="Times New Roman" panose="02020603050405020304" pitchFamily="18" charset="0"/>
                <a:ea typeface="Times New Roman" panose="02020603050405020304" pitchFamily="18" charset="0"/>
              </a:rPr>
              <a:t>, Ali Abdo and Suleiman </a:t>
            </a:r>
            <a:r>
              <a:rPr lang="en-US" sz="1800" dirty="0" smtClean="0">
                <a:effectLst/>
                <a:latin typeface="Times New Roman" panose="02020603050405020304" pitchFamily="18" charset="0"/>
                <a:ea typeface="Times New Roman" panose="02020603050405020304" pitchFamily="18" charset="0"/>
              </a:rPr>
              <a:t>Al-</a:t>
            </a:r>
            <a:r>
              <a:rPr lang="en-US" sz="1800" dirty="0" err="1" smtClean="0">
                <a:effectLst/>
                <a:latin typeface="Times New Roman" panose="02020603050405020304" pitchFamily="18" charset="0"/>
                <a:ea typeface="Times New Roman" panose="02020603050405020304" pitchFamily="18" charset="0"/>
              </a:rPr>
              <a:t>Yaman</a:t>
            </a:r>
            <a:r>
              <a:rPr lang="en-US" dirty="0">
                <a:latin typeface="Times New Roman" panose="02020603050405020304" pitchFamily="18" charset="0"/>
                <a:ea typeface="Times New Roman" panose="02020603050405020304" pitchFamily="18" charset="0"/>
              </a:rPr>
              <a:t> </a:t>
            </a:r>
            <a:r>
              <a:rPr lang="en-US" dirty="0" smtClean="0">
                <a:latin typeface="Times New Roman" panose="02020603050405020304" pitchFamily="18" charset="0"/>
                <a:ea typeface="Times New Roman" panose="02020603050405020304" pitchFamily="18" charset="0"/>
              </a:rPr>
              <a:t>“</a:t>
            </a:r>
            <a:r>
              <a:rPr lang="en-US" sz="1800" dirty="0" smtClean="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Smart Medicine Dispenser (SMD</a:t>
            </a:r>
            <a:r>
              <a:rPr lang="en-US" sz="1800" dirty="0" smtClean="0">
                <a:effectLst/>
                <a:latin typeface="Times New Roman" panose="02020603050405020304" pitchFamily="18" charset="0"/>
                <a:ea typeface="Times New Roman" panose="02020603050405020304" pitchFamily="18" charset="0"/>
              </a:rPr>
              <a:t>) ” </a:t>
            </a:r>
            <a:r>
              <a:rPr lang="en-US" sz="1800" dirty="0">
                <a:effectLst/>
                <a:latin typeface="Times New Roman" panose="02020603050405020304" pitchFamily="18" charset="0"/>
                <a:ea typeface="Times New Roman" panose="02020603050405020304" pitchFamily="18" charset="0"/>
              </a:rPr>
              <a:t>2018 IEEE 4th Middle East Conference on Biomedical Engineering (MECBME)</a:t>
            </a:r>
            <a:endParaRPr lang="en-IN" sz="1800" dirty="0">
              <a:effectLst/>
              <a:latin typeface="Times New Roman" panose="02020603050405020304" pitchFamily="18" charset="0"/>
              <a:ea typeface="Times New Roman" panose="02020603050405020304" pitchFamily="18" charset="0"/>
            </a:endParaRPr>
          </a:p>
          <a:p>
            <a:pPr marL="285750" indent="-285750" algn="just">
              <a:spcBef>
                <a:spcPts val="200"/>
              </a:spcBef>
              <a:spcAft>
                <a:spcPts val="0"/>
              </a:spcAft>
            </a:pPr>
            <a:r>
              <a:rPr lang="en-US" sz="1800" dirty="0">
                <a:effectLst/>
                <a:latin typeface="Times New Roman" panose="02020603050405020304" pitchFamily="18" charset="0"/>
                <a:ea typeface="Times New Roman" panose="02020603050405020304" pitchFamily="18" charset="0"/>
              </a:rPr>
              <a:t>[</a:t>
            </a:r>
            <a:r>
              <a:rPr lang="en-US" sz="1800" dirty="0" smtClean="0">
                <a:effectLst/>
                <a:latin typeface="Times New Roman" panose="02020603050405020304" pitchFamily="18" charset="0"/>
                <a:ea typeface="Times New Roman" panose="02020603050405020304" pitchFamily="18" charset="0"/>
              </a:rPr>
              <a:t>4]	</a:t>
            </a:r>
            <a:r>
              <a:rPr lang="en-US" sz="1800" dirty="0" err="1" smtClean="0">
                <a:effectLst/>
                <a:latin typeface="Times New Roman" panose="02020603050405020304" pitchFamily="18" charset="0"/>
                <a:ea typeface="Times New Roman" panose="02020603050405020304" pitchFamily="18" charset="0"/>
              </a:rPr>
              <a:t>Mahaveer</a:t>
            </a:r>
            <a:r>
              <a:rPr lang="en-US" sz="1800" dirty="0" smtClean="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Penna, </a:t>
            </a:r>
            <a:r>
              <a:rPr lang="en-US" sz="1800" dirty="0" err="1">
                <a:effectLst/>
                <a:latin typeface="Times New Roman" panose="02020603050405020304" pitchFamily="18" charset="0"/>
                <a:ea typeface="Times New Roman" panose="02020603050405020304" pitchFamily="18" charset="0"/>
              </a:rPr>
              <a:t>Dankan</a:t>
            </a:r>
            <a:r>
              <a:rPr lang="en-US" sz="1800" dirty="0">
                <a:effectLst/>
                <a:latin typeface="Times New Roman" panose="02020603050405020304" pitchFamily="18" charset="0"/>
                <a:ea typeface="Times New Roman" panose="02020603050405020304" pitchFamily="18" charset="0"/>
              </a:rPr>
              <a:t> V Gowda, </a:t>
            </a:r>
            <a:r>
              <a:rPr lang="en-US" sz="1800" dirty="0" err="1">
                <a:effectLst/>
                <a:latin typeface="Times New Roman" panose="02020603050405020304" pitchFamily="18" charset="0"/>
                <a:ea typeface="Times New Roman" panose="02020603050405020304" pitchFamily="18" charset="0"/>
              </a:rPr>
              <a:t>Jijesh</a:t>
            </a:r>
            <a:r>
              <a:rPr lang="en-US" sz="1800" dirty="0">
                <a:effectLst/>
                <a:latin typeface="Times New Roman" panose="02020603050405020304" pitchFamily="18" charset="0"/>
                <a:ea typeface="Times New Roman" panose="02020603050405020304" pitchFamily="18" charset="0"/>
              </a:rPr>
              <a:t> JJ, </a:t>
            </a:r>
            <a:r>
              <a:rPr lang="en-US" sz="1800" dirty="0" err="1">
                <a:effectLst/>
                <a:latin typeface="Times New Roman" panose="02020603050405020304" pitchFamily="18" charset="0"/>
                <a:ea typeface="Times New Roman" panose="02020603050405020304" pitchFamily="18" charset="0"/>
              </a:rPr>
              <a:t>Shivashankar</a:t>
            </a:r>
            <a:r>
              <a:rPr lang="en-US" sz="1800" dirty="0">
                <a:effectLst/>
                <a:latin typeface="Times New Roman" panose="02020603050405020304" pitchFamily="18" charset="0"/>
                <a:ea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rPr>
              <a:t>“Design </a:t>
            </a:r>
            <a:r>
              <a:rPr lang="en-US" sz="1800" dirty="0">
                <a:effectLst/>
                <a:latin typeface="Times New Roman" panose="02020603050405020304" pitchFamily="18" charset="0"/>
                <a:ea typeface="Times New Roman" panose="02020603050405020304" pitchFamily="18" charset="0"/>
              </a:rPr>
              <a:t>and    Implementation of Automatic Medicine Dispensing </a:t>
            </a:r>
            <a:r>
              <a:rPr lang="en-US" sz="1800" dirty="0" smtClean="0">
                <a:effectLst/>
                <a:latin typeface="Times New Roman" panose="02020603050405020304" pitchFamily="18" charset="0"/>
                <a:ea typeface="Times New Roman" panose="02020603050405020304" pitchFamily="18" charset="0"/>
              </a:rPr>
              <a:t>Machine” </a:t>
            </a:r>
            <a:r>
              <a:rPr lang="en-US" sz="1800" dirty="0">
                <a:effectLst/>
                <a:latin typeface="Times New Roman" panose="02020603050405020304" pitchFamily="18" charset="0"/>
                <a:ea typeface="Times New Roman" panose="02020603050405020304" pitchFamily="18" charset="0"/>
              </a:rPr>
              <a:t>2017 2nd IEEE International Conference On Recent Trends In Electronics Information &amp; Communication Technology (RTEICT),</a:t>
            </a:r>
          </a:p>
          <a:p>
            <a:pPr marL="285750" indent="-285750" algn="just">
              <a:spcBef>
                <a:spcPts val="200"/>
              </a:spcBef>
              <a:spcAft>
                <a:spcPts val="0"/>
              </a:spcAft>
            </a:pPr>
            <a:r>
              <a:rPr lang="en-US" dirty="0">
                <a:latin typeface="Times New Roman" panose="02020603050405020304" pitchFamily="18" charset="0"/>
                <a:ea typeface="Times New Roman" panose="02020603050405020304" pitchFamily="18" charset="0"/>
              </a:rPr>
              <a:t>[5</a:t>
            </a:r>
            <a:r>
              <a:rPr lang="en-US" dirty="0" smtClean="0">
                <a:latin typeface="Times New Roman" panose="02020603050405020304" pitchFamily="18" charset="0"/>
                <a:ea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rPr>
              <a:t>Rouse</a:t>
            </a:r>
            <a:r>
              <a:rPr lang="en-US" sz="1800" dirty="0">
                <a:effectLst/>
                <a:latin typeface="Times New Roman" panose="02020603050405020304" pitchFamily="18" charset="0"/>
                <a:ea typeface="Times New Roman" panose="02020603050405020304" pitchFamily="18" charset="0"/>
              </a:rPr>
              <a:t>, Margaret. MQTT Protocol Communication. https://internetofthingsagenda.techtarget.com/definition/ MQTT-MQ-Telemetry-Transport . 13 April 2018</a:t>
            </a:r>
            <a:endParaRPr lang="en-IN" sz="1800" dirty="0">
              <a:effectLst/>
              <a:latin typeface="Times New Roman" panose="02020603050405020304" pitchFamily="18" charset="0"/>
              <a:ea typeface="Times New Roman" panose="02020603050405020304" pitchFamily="18" charset="0"/>
            </a:endParaRPr>
          </a:p>
          <a:p>
            <a:pPr marL="285750" indent="-285750">
              <a:spcBef>
                <a:spcPts val="200"/>
              </a:spcBef>
              <a:spcAft>
                <a:spcPts val="0"/>
              </a:spcAft>
              <a:tabLst>
                <a:tab pos="285750" algn="l"/>
              </a:tabLst>
            </a:pPr>
            <a:r>
              <a:rPr lang="en-US" sz="1800" dirty="0">
                <a:effectLst/>
                <a:latin typeface="Times New Roman" panose="02020603050405020304" pitchFamily="18" charset="0"/>
                <a:ea typeface="Times New Roman" panose="02020603050405020304" pitchFamily="18" charset="0"/>
              </a:rPr>
              <a:t>[</a:t>
            </a:r>
            <a:r>
              <a:rPr lang="en-US" sz="1800" dirty="0" smtClean="0">
                <a:effectLst/>
                <a:latin typeface="Times New Roman" panose="02020603050405020304" pitchFamily="18" charset="0"/>
                <a:ea typeface="Times New Roman" panose="02020603050405020304" pitchFamily="18" charset="0"/>
              </a:rPr>
              <a:t>6]	Islam</a:t>
            </a:r>
            <a:r>
              <a:rPr lang="en-US" sz="1800" dirty="0">
                <a:effectLst/>
                <a:latin typeface="Times New Roman" panose="02020603050405020304" pitchFamily="18" charset="0"/>
                <a:ea typeface="Times New Roman" panose="02020603050405020304" pitchFamily="18" charset="0"/>
              </a:rPr>
              <a:t>, S M </a:t>
            </a:r>
            <a:r>
              <a:rPr lang="en-US" sz="1800" dirty="0" err="1">
                <a:effectLst/>
                <a:latin typeface="Times New Roman" panose="02020603050405020304" pitchFamily="18" charset="0"/>
                <a:ea typeface="Times New Roman" panose="02020603050405020304" pitchFamily="18" charset="0"/>
              </a:rPr>
              <a:t>Riazul</a:t>
            </a:r>
            <a:r>
              <a:rPr lang="en-US" sz="1800" dirty="0">
                <a:effectLst/>
                <a:latin typeface="Times New Roman" panose="02020603050405020304" pitchFamily="18" charset="0"/>
                <a:ea typeface="Times New Roman" panose="02020603050405020304" pitchFamily="18" charset="0"/>
              </a:rPr>
              <a:t>, et al. </a:t>
            </a:r>
            <a:r>
              <a:rPr lang="en-US" sz="1800" dirty="0" smtClean="0">
                <a:effectLst/>
                <a:latin typeface="Times New Roman" panose="02020603050405020304" pitchFamily="18" charset="0"/>
                <a:ea typeface="Times New Roman" panose="02020603050405020304" pitchFamily="18" charset="0"/>
              </a:rPr>
              <a:t>“The </a:t>
            </a:r>
            <a:r>
              <a:rPr lang="en-US" sz="1800" dirty="0">
                <a:effectLst/>
                <a:latin typeface="Times New Roman" panose="02020603050405020304" pitchFamily="18" charset="0"/>
                <a:ea typeface="Times New Roman" panose="02020603050405020304" pitchFamily="18" charset="0"/>
              </a:rPr>
              <a:t>internet of things for health care: a comprehensive </a:t>
            </a:r>
            <a:r>
              <a:rPr lang="en-US" sz="1800" dirty="0" smtClean="0">
                <a:effectLst/>
                <a:latin typeface="Times New Roman" panose="02020603050405020304" pitchFamily="18" charset="0"/>
                <a:ea typeface="Times New Roman" panose="02020603050405020304" pitchFamily="18" charset="0"/>
              </a:rPr>
              <a:t>survey.” IEEE </a:t>
            </a:r>
            <a:r>
              <a:rPr lang="en-US" sz="1800" dirty="0">
                <a:effectLst/>
                <a:latin typeface="Times New Roman" panose="02020603050405020304" pitchFamily="18" charset="0"/>
                <a:ea typeface="Times New Roman" panose="02020603050405020304" pitchFamily="18" charset="0"/>
              </a:rPr>
              <a:t>Access 3 (2015): 678-708.</a:t>
            </a:r>
          </a:p>
        </p:txBody>
      </p:sp>
    </p:spTree>
    <p:extLst>
      <p:ext uri="{BB962C8B-B14F-4D97-AF65-F5344CB8AC3E}">
        <p14:creationId xmlns:p14="http://schemas.microsoft.com/office/powerpoint/2010/main" val="2258342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14600"/>
            <a:ext cx="8229600" cy="1143000"/>
          </a:xfrm>
        </p:spPr>
        <p:txBody>
          <a:bodyPr>
            <a:normAutofit/>
          </a:bodyPr>
          <a:lstStyle/>
          <a:p>
            <a:r>
              <a:rPr lang="en-GB" sz="4800" b="1" dirty="0">
                <a:latin typeface="Times New Roman" panose="02020603050405020304" pitchFamily="18" charset="0"/>
                <a:cs typeface="Times New Roman" panose="02020603050405020304" pitchFamily="18" charset="0"/>
              </a:rPr>
              <a:t>THANK YOU</a:t>
            </a:r>
            <a:endParaRPr lang="en-US"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83532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305800" cy="1143000"/>
          </a:xfrm>
        </p:spPr>
        <p:txBody>
          <a:bodyPr>
            <a:normAutofit/>
          </a:bodyPr>
          <a:lstStyle/>
          <a:p>
            <a:r>
              <a:rPr lang="en-US" sz="4000" b="1" dirty="0">
                <a:latin typeface="Times New Roman" panose="02020603050405020304" pitchFamily="18" charset="0"/>
                <a:cs typeface="Times New Roman" panose="02020603050405020304" pitchFamily="18" charset="0"/>
              </a:rPr>
              <a:t>ABSTRACT</a:t>
            </a:r>
          </a:p>
        </p:txBody>
      </p:sp>
      <p:sp>
        <p:nvSpPr>
          <p:cNvPr id="3" name="Content Placeholder 2"/>
          <p:cNvSpPr>
            <a:spLocks noGrp="1"/>
          </p:cNvSpPr>
          <p:nvPr>
            <p:ph idx="1"/>
          </p:nvPr>
        </p:nvSpPr>
        <p:spPr>
          <a:xfrm>
            <a:off x="457200" y="1143000"/>
            <a:ext cx="8229600" cy="5029200"/>
          </a:xfrm>
        </p:spPr>
        <p:txBody>
          <a:bodyPr>
            <a:noAutofit/>
          </a:bodyPr>
          <a:lstStyle/>
          <a:p>
            <a:pPr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Nowadays medication for people in this fast-moving world is finding a tedious task taking the prescribed medication on time and the chance of consuming the wrong dosage and the possibility of missing the pill on time due to busy schedule which may result in slow recovery or side effects or even death. </a:t>
            </a:r>
          </a:p>
          <a:p>
            <a:pPr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So we came up with the solution to address the above stated problem by proposing the method of Automated medicine dispenser with health care monitoring System using </a:t>
            </a:r>
            <a:r>
              <a:rPr lang="en-GB" sz="2000" dirty="0" err="1">
                <a:latin typeface="Times New Roman" panose="02020603050405020304" pitchFamily="18" charset="0"/>
                <a:cs typeface="Times New Roman" panose="02020603050405020304" pitchFamily="18" charset="0"/>
              </a:rPr>
              <a:t>IoT</a:t>
            </a:r>
            <a:r>
              <a:rPr lang="en-GB" sz="2000" dirty="0">
                <a:latin typeface="Times New Roman" panose="02020603050405020304" pitchFamily="18" charset="0"/>
                <a:cs typeface="Times New Roman" panose="02020603050405020304" pitchFamily="18" charset="0"/>
              </a:rPr>
              <a:t>. </a:t>
            </a:r>
          </a:p>
          <a:p>
            <a:pPr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This proposed method is focusing on two major areas one is to dispense the pill for the patients at right time  and other one is to measure the health parameters using various sensors at the instant moment.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7794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INTRODUCTION</a:t>
            </a:r>
            <a:endParaRPr lang="en-US" sz="4000" dirty="0"/>
          </a:p>
        </p:txBody>
      </p:sp>
      <p:sp>
        <p:nvSpPr>
          <p:cNvPr id="3" name="TextBox 2">
            <a:extLst>
              <a:ext uri="{FF2B5EF4-FFF2-40B4-BE49-F238E27FC236}">
                <a16:creationId xmlns:a16="http://schemas.microsoft.com/office/drawing/2014/main" xmlns="" id="{FA112198-33B2-F1CF-9A8D-2FC16842CCDA}"/>
              </a:ext>
            </a:extLst>
          </p:cNvPr>
          <p:cNvSpPr txBox="1"/>
          <p:nvPr/>
        </p:nvSpPr>
        <p:spPr>
          <a:xfrm>
            <a:off x="609600" y="1066800"/>
            <a:ext cx="7924800" cy="6046271"/>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v"/>
            </a:pPr>
            <a:r>
              <a:rPr lang="en-US" sz="2000" dirty="0"/>
              <a:t>This project is designed with a microcontroller and actuator-based system to dispense the medicines at the right time with the prescribed amount of dosage and alert the users.</a:t>
            </a:r>
          </a:p>
          <a:p>
            <a:pPr marL="285750" indent="-285750" algn="just">
              <a:lnSpc>
                <a:spcPct val="150000"/>
              </a:lnSpc>
              <a:buFont typeface="Wingdings" panose="05000000000000000000" pitchFamily="2" charset="2"/>
              <a:buChar char="v"/>
            </a:pPr>
            <a:r>
              <a:rPr lang="en-US" sz="2000" dirty="0"/>
              <a:t> Also, this system provides notification regarding whether the patient has taken the pill at the right time and alerts about running out of medicines using an ultrasonic sensor.</a:t>
            </a:r>
          </a:p>
          <a:p>
            <a:pPr marL="285750" indent="-285750" algn="just">
              <a:lnSpc>
                <a:spcPct val="150000"/>
              </a:lnSpc>
              <a:buFont typeface="Wingdings" panose="05000000000000000000" pitchFamily="2" charset="2"/>
              <a:buChar char="v"/>
            </a:pPr>
            <a:r>
              <a:rPr lang="en-US" sz="2000" dirty="0"/>
              <a:t>This project also includes basic human parameters like Blood pressure (BP), Temperature can also be measured through this machine with the help of respective sensors.</a:t>
            </a:r>
          </a:p>
          <a:p>
            <a:pPr marL="285750" indent="-285750" algn="just">
              <a:lnSpc>
                <a:spcPct val="150000"/>
              </a:lnSpc>
              <a:buFont typeface="Wingdings" panose="05000000000000000000" pitchFamily="2" charset="2"/>
              <a:buChar char="v"/>
            </a:pPr>
            <a:r>
              <a:rPr lang="en-US" sz="2000" dirty="0"/>
              <a:t>Overall our project has the potential to greatly improve the lives of older patients and those with chronic diseases by helping them manage their medication and health more effectively</a:t>
            </a:r>
          </a:p>
          <a:p>
            <a:pPr algn="just">
              <a:lnSpc>
                <a:spcPct val="150000"/>
              </a:lnSpc>
            </a:pPr>
            <a:endParaRPr lang="en-IN" sz="2000" dirty="0"/>
          </a:p>
        </p:txBody>
      </p:sp>
    </p:spTree>
    <p:extLst>
      <p:ext uri="{BB962C8B-B14F-4D97-AF65-F5344CB8AC3E}">
        <p14:creationId xmlns:p14="http://schemas.microsoft.com/office/powerpoint/2010/main" val="36624180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PROBLEM STATEMENT</a:t>
            </a:r>
            <a:endParaRPr lang="en-US" sz="4000" dirty="0"/>
          </a:p>
        </p:txBody>
      </p:sp>
      <p:sp>
        <p:nvSpPr>
          <p:cNvPr id="3" name="TextBox 2">
            <a:extLst>
              <a:ext uri="{FF2B5EF4-FFF2-40B4-BE49-F238E27FC236}">
                <a16:creationId xmlns:a16="http://schemas.microsoft.com/office/drawing/2014/main" xmlns="" id="{23886FD0-7474-C48D-660C-DBC8B5C4B0F5}"/>
              </a:ext>
            </a:extLst>
          </p:cNvPr>
          <p:cNvSpPr txBox="1"/>
          <p:nvPr/>
        </p:nvSpPr>
        <p:spPr>
          <a:xfrm>
            <a:off x="685800" y="1066800"/>
            <a:ext cx="7772400" cy="5584606"/>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v"/>
            </a:pPr>
            <a:r>
              <a:rPr lang="en-US" sz="2000" dirty="0"/>
              <a:t>Nowadays medication for people in this fast-moving world is finding a tedious task taking the prescribed medication on time and the chance of consuming the wrong dosage and the possibility of missing the pill on time which may result in slow recovery or side effects or even death. </a:t>
            </a:r>
          </a:p>
          <a:p>
            <a:pPr marL="285750" indent="-285750" algn="just">
              <a:lnSpc>
                <a:spcPct val="150000"/>
              </a:lnSpc>
              <a:buFont typeface="Wingdings" panose="05000000000000000000" pitchFamily="2" charset="2"/>
              <a:buChar char="v"/>
            </a:pPr>
            <a:r>
              <a:rPr lang="en-US" sz="2000" dirty="0"/>
              <a:t>In case of elder people or paralyzed patients they need an attender to take care of them . Due to the lack of time people used to skip their food for urgent work and also living an unhealthy life by eating unhealthy food. </a:t>
            </a:r>
            <a:r>
              <a:rPr lang="en-GB" sz="2000" dirty="0"/>
              <a:t>it, may lead to serious health issues and later result in death. </a:t>
            </a:r>
          </a:p>
          <a:p>
            <a:pPr marL="285750" indent="-285750" algn="just">
              <a:lnSpc>
                <a:spcPct val="150000"/>
              </a:lnSpc>
              <a:buFont typeface="Wingdings" panose="05000000000000000000" pitchFamily="2" charset="2"/>
              <a:buChar char="v"/>
            </a:pPr>
            <a:r>
              <a:rPr lang="en-US" sz="2000" dirty="0"/>
              <a:t> So the Automated Medicine Dispenser With Healthcare Monitoring Using IoT can aid to resolve the mentioned requirement.</a:t>
            </a:r>
            <a:endParaRPr lang="en-IN" sz="2000" dirty="0"/>
          </a:p>
        </p:txBody>
      </p:sp>
    </p:spTree>
    <p:extLst>
      <p:ext uri="{BB962C8B-B14F-4D97-AF65-F5344CB8AC3E}">
        <p14:creationId xmlns:p14="http://schemas.microsoft.com/office/powerpoint/2010/main" val="15877721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457200" y="0"/>
            <a:ext cx="8229600" cy="1143000"/>
          </a:xfrm>
          <a:prstGeom prst="rect">
            <a:avLst/>
          </a:prstGeom>
        </p:spPr>
        <p:txBody>
          <a:bodyPr spcFirstLastPara="1" vert="horz" wrap="square" lIns="91425" tIns="91425" rIns="91425" bIns="91425" rtlCol="0" anchor="b" anchorCtr="0">
            <a:noAutofit/>
          </a:bodyPr>
          <a:lstStyle/>
          <a:p>
            <a:pPr>
              <a:lnSpc>
                <a:spcPct val="150000"/>
              </a:lnSpc>
            </a:pPr>
            <a:r>
              <a:rPr lang="en" sz="4000" b="1" dirty="0">
                <a:latin typeface="Times New Roman" panose="02020603050405020304" pitchFamily="18" charset="0"/>
                <a:cs typeface="Times New Roman" panose="02020603050405020304" pitchFamily="18" charset="0"/>
              </a:rPr>
              <a:t>LITERATURE SURVEY</a:t>
            </a:r>
            <a:endParaRPr sz="4000" b="1" dirty="0">
              <a:latin typeface="Times New Roman" panose="02020603050405020304" pitchFamily="18" charset="0"/>
              <a:cs typeface="Times New Roman" panose="02020603050405020304" pitchFamily="18" charset="0"/>
            </a:endParaRPr>
          </a:p>
        </p:txBody>
      </p:sp>
      <p:sp>
        <p:nvSpPr>
          <p:cNvPr id="374" name="Google Shape;374;p16"/>
          <p:cNvSpPr txBox="1">
            <a:spLocks noGrp="1"/>
          </p:cNvSpPr>
          <p:nvPr>
            <p:ph type="sldNum" sz="quarter" idx="12"/>
          </p:nvPr>
        </p:nvSpPr>
        <p:spPr>
          <a:prstGeom prst="rect">
            <a:avLst/>
          </a:prstGeom>
        </p:spPr>
        <p:txBody>
          <a:bodyPr spcFirstLastPara="1" vert="horz" wrap="square" lIns="91425" tIns="91425" rIns="91425" bIns="91425" rtlCol="0" anchor="t" anchorCtr="0">
            <a:noAutofit/>
          </a:bodyPr>
          <a:lstStyle/>
          <a:p>
            <a:pPr algn="l"/>
            <a:fld id="{00000000-1234-1234-1234-123412341234}" type="slidenum">
              <a:rPr lang="en"/>
              <a:pPr algn="l"/>
              <a:t>6</a:t>
            </a:fld>
            <a:endParaRPr/>
          </a:p>
        </p:txBody>
      </p:sp>
      <p:graphicFrame>
        <p:nvGraphicFramePr>
          <p:cNvPr id="4" name="Table 3"/>
          <p:cNvGraphicFramePr>
            <a:graphicFrameLocks noGrp="1"/>
          </p:cNvGraphicFramePr>
          <p:nvPr>
            <p:extLst>
              <p:ext uri="{D42A27DB-BD31-4B8C-83A1-F6EECF244321}">
                <p14:modId xmlns:p14="http://schemas.microsoft.com/office/powerpoint/2010/main" val="2107819836"/>
              </p:ext>
            </p:extLst>
          </p:nvPr>
        </p:nvGraphicFramePr>
        <p:xfrm>
          <a:off x="685800" y="1295400"/>
          <a:ext cx="7848600" cy="5212080"/>
        </p:xfrm>
        <a:graphic>
          <a:graphicData uri="http://schemas.openxmlformats.org/drawingml/2006/table">
            <a:tbl>
              <a:tblPr firstRow="1" bandRow="1"/>
              <a:tblGrid>
                <a:gridCol w="603738">
                  <a:extLst>
                    <a:ext uri="{9D8B030D-6E8A-4147-A177-3AD203B41FA5}">
                      <a16:colId xmlns:a16="http://schemas.microsoft.com/office/drawing/2014/main" xmlns="" val="20000"/>
                    </a:ext>
                  </a:extLst>
                </a:gridCol>
                <a:gridCol w="3094160">
                  <a:extLst>
                    <a:ext uri="{9D8B030D-6E8A-4147-A177-3AD203B41FA5}">
                      <a16:colId xmlns:a16="http://schemas.microsoft.com/office/drawing/2014/main" xmlns="" val="20001"/>
                    </a:ext>
                  </a:extLst>
                </a:gridCol>
                <a:gridCol w="4150702">
                  <a:extLst>
                    <a:ext uri="{9D8B030D-6E8A-4147-A177-3AD203B41FA5}">
                      <a16:colId xmlns:a16="http://schemas.microsoft.com/office/drawing/2014/main" xmlns="" val="20002"/>
                    </a:ext>
                  </a:extLst>
                </a:gridCol>
              </a:tblGrid>
              <a:tr h="479778">
                <a:tc>
                  <a:txBody>
                    <a:bodyPr/>
                    <a:lstStyle/>
                    <a:p>
                      <a:pPr algn="just">
                        <a:lnSpc>
                          <a:spcPct val="150000"/>
                        </a:lnSpc>
                      </a:pPr>
                      <a:r>
                        <a:rPr lang="en-GB" b="1" dirty="0" err="1"/>
                        <a:t>S.No</a:t>
                      </a:r>
                      <a:endParaRPr lang="en-US" b="1" dirty="0"/>
                    </a:p>
                  </a:txBody>
                  <a:tcPr>
                    <a:solidFill>
                      <a:srgbClr val="FFE9BD"/>
                    </a:solidFill>
                  </a:tcPr>
                </a:tc>
                <a:tc>
                  <a:txBody>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lang="en-GB" sz="1400" b="1" u="none" strike="noStrike" cap="none" dirty="0">
                          <a:solidFill>
                            <a:srgbClr val="000000"/>
                          </a:solidFill>
                          <a:latin typeface="Roboto Condensed"/>
                          <a:ea typeface="Roboto Condensed"/>
                          <a:cs typeface="Roboto Condensed"/>
                          <a:sym typeface="Roboto Condensed"/>
                        </a:rPr>
                        <a:t>TITLE OF THE RESEARCH PAPER</a:t>
                      </a:r>
                      <a:r>
                        <a:rPr lang="en-GB" sz="1400" u="none" strike="noStrike" cap="none" dirty="0">
                          <a:solidFill>
                            <a:srgbClr val="000000"/>
                          </a:solidFill>
                          <a:latin typeface="Roboto Condensed"/>
                          <a:ea typeface="Roboto Condensed"/>
                          <a:cs typeface="Roboto Condensed"/>
                          <a:sym typeface="Roboto Condensed"/>
                        </a:rPr>
                        <a:t> </a:t>
                      </a:r>
                      <a:endParaRPr lang="en-GB" sz="1200" u="none" strike="noStrike" cap="none" dirty="0">
                        <a:solidFill>
                          <a:srgbClr val="333333"/>
                        </a:solidFill>
                        <a:highlight>
                          <a:srgbClr val="FFFFFF"/>
                        </a:highlight>
                        <a:latin typeface="Roboto Condensed"/>
                        <a:ea typeface="Roboto Condensed"/>
                        <a:cs typeface="Roboto Condensed"/>
                        <a:sym typeface="Roboto Condensed"/>
                      </a:endParaRPr>
                    </a:p>
                    <a:p>
                      <a:pPr algn="just"/>
                      <a:endParaRPr lang="en-US" dirty="0"/>
                    </a:p>
                  </a:txBody>
                  <a:tcPr>
                    <a:solidFill>
                      <a:srgbClr val="FFE9BD"/>
                    </a:solidFill>
                  </a:tcPr>
                </a:tc>
                <a:tc>
                  <a:txBody>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lang="en-US" sz="1400" b="1" u="none" strike="noStrike" cap="none" dirty="0">
                          <a:solidFill>
                            <a:srgbClr val="000000"/>
                          </a:solidFill>
                        </a:rPr>
                        <a:t>INFERENCE ABOUT THE PAPER</a:t>
                      </a:r>
                      <a:endParaRPr lang="en-US" sz="1300" u="none" strike="noStrike" cap="none" dirty="0"/>
                    </a:p>
                    <a:p>
                      <a:pPr algn="just"/>
                      <a:endParaRPr lang="en-US" dirty="0"/>
                    </a:p>
                  </a:txBody>
                  <a:tcPr>
                    <a:solidFill>
                      <a:srgbClr val="FFE9BD"/>
                    </a:solidFill>
                  </a:tcPr>
                </a:tc>
                <a:extLst>
                  <a:ext uri="{0D108BD9-81ED-4DB2-BD59-A6C34878D82A}">
                    <a16:rowId xmlns:a16="http://schemas.microsoft.com/office/drawing/2014/main" xmlns="" val="10000"/>
                  </a:ext>
                </a:extLst>
              </a:tr>
              <a:tr h="1467556">
                <a:tc>
                  <a:txBody>
                    <a:bodyPr/>
                    <a:lstStyle/>
                    <a:p>
                      <a:pPr algn="just"/>
                      <a:endParaRPr lang="en-GB" dirty="0"/>
                    </a:p>
                    <a:p>
                      <a:pPr algn="just"/>
                      <a:endParaRPr lang="en-GB" dirty="0"/>
                    </a:p>
                    <a:p>
                      <a:pPr algn="ctr"/>
                      <a:r>
                        <a:rPr lang="en-GB" dirty="0"/>
                        <a:t>1.</a:t>
                      </a:r>
                    </a:p>
                  </a:txBody>
                  <a:tcPr/>
                </a:tc>
                <a:tc>
                  <a:txBody>
                    <a:bodyPr/>
                    <a:lstStyle/>
                    <a:p>
                      <a:pPr algn="just"/>
                      <a:r>
                        <a:rPr lang="en-US" dirty="0"/>
                        <a:t>AUTOMATED MEDICINE DISPENSER IN PHARMACY</a:t>
                      </a:r>
                    </a:p>
                    <a:p>
                      <a:pPr algn="just"/>
                      <a:r>
                        <a:rPr lang="en-US" dirty="0"/>
                        <a:t> Author: Dr. </a:t>
                      </a:r>
                      <a:r>
                        <a:rPr lang="en-US" dirty="0" err="1"/>
                        <a:t>Sivakumar</a:t>
                      </a:r>
                      <a:r>
                        <a:rPr lang="en-US" dirty="0"/>
                        <a:t> S.A , N.G.P Institute Of Technology - Coimbatore</a:t>
                      </a:r>
                    </a:p>
                  </a:txBody>
                  <a:tcPr/>
                </a:tc>
                <a:tc>
                  <a:txBody>
                    <a:bodyPr/>
                    <a:lstStyle/>
                    <a:p>
                      <a:pPr algn="just"/>
                      <a:r>
                        <a:rPr lang="en-GB" dirty="0"/>
                        <a:t>Automatic medicine dispensers are designed specifically to reduce manpower and shopping time in the </a:t>
                      </a:r>
                      <a:r>
                        <a:rPr lang="en-GB" dirty="0" err="1"/>
                        <a:t>pharmacy.Hence</a:t>
                      </a:r>
                      <a:r>
                        <a:rPr lang="en-GB" dirty="0"/>
                        <a:t> this project mainly concentrates to avoid the problem. The purpose of the experiment is to deliver the medicine to the customer in a minimum time</a:t>
                      </a:r>
                      <a:endParaRPr lang="en-US" dirty="0"/>
                    </a:p>
                  </a:txBody>
                  <a:tcPr/>
                </a:tc>
                <a:extLst>
                  <a:ext uri="{0D108BD9-81ED-4DB2-BD59-A6C34878D82A}">
                    <a16:rowId xmlns:a16="http://schemas.microsoft.com/office/drawing/2014/main" xmlns="" val="10001"/>
                  </a:ext>
                </a:extLst>
              </a:tr>
              <a:tr h="1519484">
                <a:tc>
                  <a:txBody>
                    <a:bodyPr/>
                    <a:lstStyle/>
                    <a:p>
                      <a:pPr algn="just"/>
                      <a:endParaRPr lang="en-GB" dirty="0"/>
                    </a:p>
                    <a:p>
                      <a:pPr algn="just"/>
                      <a:endParaRPr lang="en-GB" dirty="0"/>
                    </a:p>
                    <a:p>
                      <a:pPr algn="ctr"/>
                      <a:r>
                        <a:rPr lang="en-GB" dirty="0"/>
                        <a:t>2.</a:t>
                      </a:r>
                      <a:endParaRPr lang="en-US" dirty="0"/>
                    </a:p>
                  </a:txBody>
                  <a:tcPr/>
                </a:tc>
                <a:tc>
                  <a:txBody>
                    <a:bodyPr/>
                    <a:lstStyle/>
                    <a:p>
                      <a:pPr algn="just"/>
                      <a:r>
                        <a:rPr lang="en-US" dirty="0"/>
                        <a:t>DESIGN AND IMPLEMENTATION OF AUTOMATIC MEDICINE DISPENSING MACHINE </a:t>
                      </a:r>
                    </a:p>
                    <a:p>
                      <a:pPr algn="just"/>
                      <a:r>
                        <a:rPr lang="en-US" dirty="0"/>
                        <a:t>Author: </a:t>
                      </a:r>
                      <a:r>
                        <a:rPr lang="en-US" dirty="0" err="1"/>
                        <a:t>Mahaveer</a:t>
                      </a:r>
                      <a:r>
                        <a:rPr lang="en-US" dirty="0"/>
                        <a:t> </a:t>
                      </a:r>
                      <a:r>
                        <a:rPr lang="en-US" dirty="0" err="1"/>
                        <a:t>Penna</a:t>
                      </a:r>
                      <a:r>
                        <a:rPr lang="en-US" dirty="0"/>
                        <a:t>, </a:t>
                      </a:r>
                      <a:r>
                        <a:rPr lang="en-US" dirty="0" err="1"/>
                        <a:t>Dankan</a:t>
                      </a:r>
                      <a:r>
                        <a:rPr lang="en-US" dirty="0"/>
                        <a:t> V </a:t>
                      </a:r>
                      <a:r>
                        <a:rPr lang="en-US" dirty="0" err="1"/>
                        <a:t>Gowda</a:t>
                      </a:r>
                      <a:r>
                        <a:rPr lang="en-US" dirty="0"/>
                        <a:t>, </a:t>
                      </a:r>
                      <a:r>
                        <a:rPr lang="en-US" dirty="0" err="1"/>
                        <a:t>Jijesh</a:t>
                      </a:r>
                      <a:r>
                        <a:rPr lang="en-US" dirty="0"/>
                        <a:t> J </a:t>
                      </a:r>
                      <a:r>
                        <a:rPr lang="en-US" dirty="0" err="1"/>
                        <a:t>J</a:t>
                      </a:r>
                      <a:r>
                        <a:rPr lang="en-US" dirty="0"/>
                        <a:t>, </a:t>
                      </a:r>
                      <a:r>
                        <a:rPr lang="en-US" dirty="0" err="1"/>
                        <a:t>Shivashankar</a:t>
                      </a:r>
                      <a:r>
                        <a:rPr lang="en-US" dirty="0"/>
                        <a:t>,</a:t>
                      </a:r>
                    </a:p>
                  </a:txBody>
                  <a:tcPr/>
                </a:tc>
                <a:tc>
                  <a:txBody>
                    <a:bodyPr/>
                    <a:lstStyle/>
                    <a:p>
                      <a:pPr algn="just"/>
                      <a:r>
                        <a:rPr lang="en-GB" dirty="0"/>
                        <a:t>The scope of its implementation can be extended to many physical locations where no pharmacy is existing, anyone can access this system by providing input of their choice through a keypad or any other input device and can avail medicines through automatic microcontroller based motor system,. </a:t>
                      </a:r>
                      <a:endParaRPr lang="en-US" dirty="0"/>
                    </a:p>
                  </a:txBody>
                  <a:tcPr/>
                </a:tc>
                <a:extLst>
                  <a:ext uri="{0D108BD9-81ED-4DB2-BD59-A6C34878D82A}">
                    <a16:rowId xmlns:a16="http://schemas.microsoft.com/office/drawing/2014/main" xmlns="" val="10002"/>
                  </a:ext>
                </a:extLst>
              </a:tr>
            </a:tbl>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lgn="l"/>
            <a:fld id="{00000000-1234-1234-1234-123412341234}" type="slidenum">
              <a:rPr lang="en" smtClean="0"/>
              <a:pPr algn="l"/>
              <a:t>7</a:t>
            </a:fld>
            <a:endParaRPr lang="en"/>
          </a:p>
        </p:txBody>
      </p:sp>
      <p:graphicFrame>
        <p:nvGraphicFramePr>
          <p:cNvPr id="5" name="Table 4"/>
          <p:cNvGraphicFramePr>
            <a:graphicFrameLocks noGrp="1"/>
          </p:cNvGraphicFramePr>
          <p:nvPr>
            <p:extLst>
              <p:ext uri="{D42A27DB-BD31-4B8C-83A1-F6EECF244321}">
                <p14:modId xmlns:p14="http://schemas.microsoft.com/office/powerpoint/2010/main" val="1769719298"/>
              </p:ext>
            </p:extLst>
          </p:nvPr>
        </p:nvGraphicFramePr>
        <p:xfrm>
          <a:off x="762000" y="838200"/>
          <a:ext cx="7848600" cy="5212080"/>
        </p:xfrm>
        <a:graphic>
          <a:graphicData uri="http://schemas.openxmlformats.org/drawingml/2006/table">
            <a:tbl>
              <a:tblPr firstRow="1" bandRow="1"/>
              <a:tblGrid>
                <a:gridCol w="609600">
                  <a:extLst>
                    <a:ext uri="{9D8B030D-6E8A-4147-A177-3AD203B41FA5}">
                      <a16:colId xmlns:a16="http://schemas.microsoft.com/office/drawing/2014/main" xmlns="" val="20000"/>
                    </a:ext>
                  </a:extLst>
                </a:gridCol>
                <a:gridCol w="3124200">
                  <a:extLst>
                    <a:ext uri="{9D8B030D-6E8A-4147-A177-3AD203B41FA5}">
                      <a16:colId xmlns:a16="http://schemas.microsoft.com/office/drawing/2014/main" xmlns="" val="20001"/>
                    </a:ext>
                  </a:extLst>
                </a:gridCol>
                <a:gridCol w="4114800">
                  <a:extLst>
                    <a:ext uri="{9D8B030D-6E8A-4147-A177-3AD203B41FA5}">
                      <a16:colId xmlns:a16="http://schemas.microsoft.com/office/drawing/2014/main" xmlns="" val="20002"/>
                    </a:ext>
                  </a:extLst>
                </a:gridCol>
              </a:tblGrid>
              <a:tr h="479778">
                <a:tc>
                  <a:txBody>
                    <a:bodyPr/>
                    <a:lstStyle/>
                    <a:p>
                      <a:pPr algn="just">
                        <a:lnSpc>
                          <a:spcPct val="150000"/>
                        </a:lnSpc>
                      </a:pPr>
                      <a:r>
                        <a:rPr lang="en-GB" b="1" dirty="0" err="1"/>
                        <a:t>S.No</a:t>
                      </a:r>
                      <a:endParaRPr lang="en-US" b="1" dirty="0"/>
                    </a:p>
                  </a:txBody>
                  <a:tcPr>
                    <a:solidFill>
                      <a:srgbClr val="FFE9BD"/>
                    </a:solidFill>
                  </a:tcPr>
                </a:tc>
                <a:tc>
                  <a:txBody>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lang="en-GB" sz="1400" b="1" u="none" strike="noStrike" cap="none" dirty="0">
                          <a:solidFill>
                            <a:srgbClr val="000000"/>
                          </a:solidFill>
                          <a:latin typeface="Roboto Condensed"/>
                          <a:ea typeface="Roboto Condensed"/>
                          <a:cs typeface="Roboto Condensed"/>
                          <a:sym typeface="Roboto Condensed"/>
                        </a:rPr>
                        <a:t>TITLE OF THE RESEARCH PAPER</a:t>
                      </a:r>
                      <a:r>
                        <a:rPr lang="en-GB" sz="1400" u="none" strike="noStrike" cap="none" dirty="0">
                          <a:solidFill>
                            <a:srgbClr val="000000"/>
                          </a:solidFill>
                          <a:latin typeface="Roboto Condensed"/>
                          <a:ea typeface="Roboto Condensed"/>
                          <a:cs typeface="Roboto Condensed"/>
                          <a:sym typeface="Roboto Condensed"/>
                        </a:rPr>
                        <a:t> </a:t>
                      </a:r>
                      <a:endParaRPr lang="en-GB" sz="1200" u="none" strike="noStrike" cap="none" dirty="0">
                        <a:solidFill>
                          <a:srgbClr val="333333"/>
                        </a:solidFill>
                        <a:highlight>
                          <a:srgbClr val="FFFFFF"/>
                        </a:highlight>
                        <a:latin typeface="Roboto Condensed"/>
                        <a:ea typeface="Roboto Condensed"/>
                        <a:cs typeface="Roboto Condensed"/>
                        <a:sym typeface="Roboto Condensed"/>
                      </a:endParaRPr>
                    </a:p>
                    <a:p>
                      <a:pPr algn="just"/>
                      <a:endParaRPr lang="en-US" dirty="0"/>
                    </a:p>
                  </a:txBody>
                  <a:tcPr>
                    <a:solidFill>
                      <a:srgbClr val="FFE9BD"/>
                    </a:solidFill>
                  </a:tcPr>
                </a:tc>
                <a:tc>
                  <a:txBody>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lang="en-US" sz="1400" b="1" u="none" strike="noStrike" cap="none" dirty="0">
                          <a:solidFill>
                            <a:srgbClr val="000000"/>
                          </a:solidFill>
                        </a:rPr>
                        <a:t>INFERENCE ABOUT THE PAPER</a:t>
                      </a:r>
                      <a:endParaRPr lang="en-US" sz="1300" u="none" strike="noStrike" cap="none" dirty="0"/>
                    </a:p>
                    <a:p>
                      <a:pPr algn="just"/>
                      <a:endParaRPr lang="en-US" dirty="0"/>
                    </a:p>
                  </a:txBody>
                  <a:tcPr>
                    <a:solidFill>
                      <a:srgbClr val="FFE9BD"/>
                    </a:solidFill>
                  </a:tcPr>
                </a:tc>
                <a:extLst>
                  <a:ext uri="{0D108BD9-81ED-4DB2-BD59-A6C34878D82A}">
                    <a16:rowId xmlns:a16="http://schemas.microsoft.com/office/drawing/2014/main" xmlns="" val="10000"/>
                  </a:ext>
                </a:extLst>
              </a:tr>
              <a:tr h="1467556">
                <a:tc>
                  <a:txBody>
                    <a:bodyPr/>
                    <a:lstStyle/>
                    <a:p>
                      <a:pPr algn="just"/>
                      <a:endParaRPr lang="en-GB" dirty="0"/>
                    </a:p>
                    <a:p>
                      <a:pPr algn="just"/>
                      <a:endParaRPr lang="en-GB" dirty="0"/>
                    </a:p>
                    <a:p>
                      <a:pPr algn="ctr"/>
                      <a:r>
                        <a:rPr lang="en-GB" dirty="0"/>
                        <a:t>3.</a:t>
                      </a:r>
                    </a:p>
                  </a:txBody>
                  <a:tcPr/>
                </a:tc>
                <a:tc>
                  <a:txBody>
                    <a:bodyPr/>
                    <a:lstStyle/>
                    <a:p>
                      <a:pPr algn="just"/>
                      <a:r>
                        <a:rPr lang="en-GB" dirty="0"/>
                        <a:t>DESIGN OF AUTOMATED MEDICINE VENDING MACHINE USING MECHATRONICS TECHNIQUES</a:t>
                      </a:r>
                    </a:p>
                    <a:p>
                      <a:pPr algn="just"/>
                      <a:r>
                        <a:rPr lang="en-GB" dirty="0"/>
                        <a:t> Author: A </a:t>
                      </a:r>
                      <a:r>
                        <a:rPr lang="en-GB" dirty="0" err="1"/>
                        <a:t>Brolin</a:t>
                      </a:r>
                      <a:r>
                        <a:rPr lang="en-GB" dirty="0"/>
                        <a:t>, R </a:t>
                      </a:r>
                      <a:r>
                        <a:rPr lang="en-GB" dirty="0" err="1"/>
                        <a:t>Mithun</a:t>
                      </a:r>
                      <a:r>
                        <a:rPr lang="en-GB" dirty="0"/>
                        <a:t>, V </a:t>
                      </a:r>
                      <a:r>
                        <a:rPr lang="en-GB" dirty="0" err="1"/>
                        <a:t>Gokulnath</a:t>
                      </a:r>
                      <a:r>
                        <a:rPr lang="en-GB" dirty="0"/>
                        <a:t> and M </a:t>
                      </a:r>
                      <a:r>
                        <a:rPr lang="en-GB" dirty="0" err="1"/>
                        <a:t>Harivishanth</a:t>
                      </a:r>
                      <a:endParaRPr lang="en-US" dirty="0"/>
                    </a:p>
                  </a:txBody>
                  <a:tcPr/>
                </a:tc>
                <a:tc>
                  <a:txBody>
                    <a:bodyPr/>
                    <a:lstStyle/>
                    <a:p>
                      <a:pPr algn="just"/>
                      <a:r>
                        <a:rPr lang="en-GB" dirty="0"/>
                        <a:t>An automatic medicine vending machine with a self-contained on-site pill dispensing mechanism and a storage facility for the plurality of pills that can be dispensed based on the user’s requirement.</a:t>
                      </a:r>
                      <a:r>
                        <a:rPr lang="en-GB" baseline="0" dirty="0"/>
                        <a:t> </a:t>
                      </a:r>
                      <a:r>
                        <a:rPr lang="en-GB" dirty="0"/>
                        <a:t>It also holds an inbuilt system to receive money from the user for the drugs that are dispensed.</a:t>
                      </a:r>
                      <a:endParaRPr lang="en-US" dirty="0"/>
                    </a:p>
                  </a:txBody>
                  <a:tcPr/>
                </a:tc>
                <a:extLst>
                  <a:ext uri="{0D108BD9-81ED-4DB2-BD59-A6C34878D82A}">
                    <a16:rowId xmlns:a16="http://schemas.microsoft.com/office/drawing/2014/main" xmlns="" val="10001"/>
                  </a:ext>
                </a:extLst>
              </a:tr>
              <a:tr h="1519484">
                <a:tc>
                  <a:txBody>
                    <a:bodyPr/>
                    <a:lstStyle/>
                    <a:p>
                      <a:pPr algn="just"/>
                      <a:endParaRPr lang="en-GB" dirty="0"/>
                    </a:p>
                    <a:p>
                      <a:pPr algn="just"/>
                      <a:endParaRPr lang="en-GB" dirty="0"/>
                    </a:p>
                    <a:p>
                      <a:pPr algn="ctr"/>
                      <a:r>
                        <a:rPr lang="en-GB" dirty="0"/>
                        <a:t>4.</a:t>
                      </a:r>
                    </a:p>
                    <a:p>
                      <a:pPr algn="just"/>
                      <a:endParaRPr lang="en-GB" dirty="0"/>
                    </a:p>
                    <a:p>
                      <a:pPr algn="just"/>
                      <a:endParaRPr lang="en-US" dirty="0"/>
                    </a:p>
                  </a:txBody>
                  <a:tcPr/>
                </a:tc>
                <a:tc>
                  <a:txBody>
                    <a:bodyPr/>
                    <a:lstStyle/>
                    <a:p>
                      <a:r>
                        <a:rPr lang="en-US" dirty="0"/>
                        <a:t>LOW-COST ROBOTIC MEDICINE DISPENSER </a:t>
                      </a:r>
                    </a:p>
                    <a:p>
                      <a:r>
                        <a:rPr lang="en-US" dirty="0"/>
                        <a:t>Author: Mohammad </a:t>
                      </a:r>
                      <a:r>
                        <a:rPr lang="en-US" dirty="0" err="1"/>
                        <a:t>Auzi</a:t>
                      </a:r>
                      <a:r>
                        <a:rPr lang="en-US" dirty="0"/>
                        <a:t> </a:t>
                      </a:r>
                      <a:r>
                        <a:rPr lang="en-US" dirty="0" err="1"/>
                        <a:t>Ahadani</a:t>
                      </a:r>
                      <a:r>
                        <a:rPr lang="en-US" dirty="0"/>
                        <a:t>, </a:t>
                      </a:r>
                      <a:r>
                        <a:rPr lang="en-US" dirty="0" err="1"/>
                        <a:t>Liyanage</a:t>
                      </a:r>
                      <a:r>
                        <a:rPr lang="en-US" dirty="0"/>
                        <a:t> C. De Silva , </a:t>
                      </a:r>
                      <a:r>
                        <a:rPr lang="en-US" dirty="0" err="1"/>
                        <a:t>Iskandar</a:t>
                      </a:r>
                      <a:r>
                        <a:rPr lang="en-US" dirty="0"/>
                        <a:t> </a:t>
                      </a:r>
                      <a:r>
                        <a:rPr lang="en-US" dirty="0" err="1"/>
                        <a:t>Petr</a:t>
                      </a:r>
                      <a:r>
                        <a:rPr lang="en-US" dirty="0"/>
                        <a:t>, Mohammad Faisal A. </a:t>
                      </a:r>
                      <a:r>
                        <a:rPr lang="en-US" dirty="0" err="1"/>
                        <a:t>Hameed</a:t>
                      </a:r>
                      <a:r>
                        <a:rPr lang="en-US" dirty="0"/>
                        <a:t> A , </a:t>
                      </a:r>
                      <a:r>
                        <a:rPr lang="en-US" dirty="0" err="1"/>
                        <a:t>Teck</a:t>
                      </a:r>
                      <a:r>
                        <a:rPr lang="en-US" dirty="0"/>
                        <a:t> </a:t>
                      </a:r>
                      <a:r>
                        <a:rPr lang="en-US" dirty="0" err="1"/>
                        <a:t>Sion</a:t>
                      </a:r>
                      <a:r>
                        <a:rPr lang="en-US" dirty="0"/>
                        <a:t> Wong </a:t>
                      </a:r>
                    </a:p>
                  </a:txBody>
                  <a:tcPr/>
                </a:tc>
                <a:tc>
                  <a:txBody>
                    <a:bodyPr/>
                    <a:lstStyle/>
                    <a:p>
                      <a:r>
                        <a:rPr lang="en-GB" dirty="0"/>
                        <a:t>In this paper, the design of a low cost scalable hands-free robotic medicine dispenser is introduced. The prototype is tailored for the use of pharmacists as it automates the process of counting and dispensing tablets and capsules.</a:t>
                      </a:r>
                      <a:endParaRPr lang="en-US" dirty="0"/>
                    </a:p>
                  </a:txBody>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21366871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OBJECTIVE</a:t>
            </a:r>
            <a:endParaRPr lang="en-US" sz="4000" dirty="0"/>
          </a:p>
        </p:txBody>
      </p:sp>
      <p:sp>
        <p:nvSpPr>
          <p:cNvPr id="3" name="TextBox 2">
            <a:extLst>
              <a:ext uri="{FF2B5EF4-FFF2-40B4-BE49-F238E27FC236}">
                <a16:creationId xmlns:a16="http://schemas.microsoft.com/office/drawing/2014/main" xmlns="" id="{7A84E1D6-D4D8-6EDE-CD5E-DD03547A49F5}"/>
              </a:ext>
            </a:extLst>
          </p:cNvPr>
          <p:cNvSpPr txBox="1"/>
          <p:nvPr/>
        </p:nvSpPr>
        <p:spPr>
          <a:xfrm>
            <a:off x="685800" y="1219200"/>
            <a:ext cx="7848600" cy="4939814"/>
          </a:xfrm>
          <a:prstGeom prst="rect">
            <a:avLst/>
          </a:prstGeom>
          <a:noFill/>
        </p:spPr>
        <p:txBody>
          <a:bodyPr wrap="square" rtlCol="0">
            <a:spAutoFit/>
          </a:bodyPr>
          <a:lstStyle/>
          <a:p>
            <a:pPr marL="285750" lvl="0" indent="-285750" algn="just">
              <a:lnSpc>
                <a:spcPct val="150000"/>
              </a:lnSpc>
              <a:buFont typeface="Wingdings" panose="05000000000000000000" pitchFamily="2" charset="2"/>
              <a:buChar char="v"/>
            </a:pPr>
            <a:r>
              <a:rPr lang="en-GB" dirty="0">
                <a:solidFill>
                  <a:schemeClr val="tx2">
                    <a:lumMod val="10000"/>
                  </a:schemeClr>
                </a:solidFill>
                <a:latin typeface="Arial" panose="020B0604020202020204" pitchFamily="34" charset="0"/>
                <a:cs typeface="Arial" panose="020B0604020202020204" pitchFamily="34" charset="0"/>
              </a:rPr>
              <a:t>The main objective of this project is to help old aged persons or patients to take their medicines on time without any assistance from the other person. </a:t>
            </a:r>
          </a:p>
          <a:p>
            <a:pPr marL="285750" lvl="0" indent="-285750" algn="just">
              <a:lnSpc>
                <a:spcPct val="150000"/>
              </a:lnSpc>
              <a:buFont typeface="Wingdings" panose="05000000000000000000" pitchFamily="2" charset="2"/>
              <a:buChar char="v"/>
            </a:pPr>
            <a:r>
              <a:rPr lang="en-GB" dirty="0">
                <a:solidFill>
                  <a:schemeClr val="tx2">
                    <a:lumMod val="10000"/>
                  </a:schemeClr>
                </a:solidFill>
                <a:latin typeface="Arial" panose="020B0604020202020204" pitchFamily="34" charset="0"/>
                <a:cs typeface="Arial" panose="020B0604020202020204" pitchFamily="34" charset="0"/>
              </a:rPr>
              <a:t>so that they won't be able to get forgotten about their medicines and count on it the and to have live monitoring of the healthcare of regular checks like blood pressure and sugar monitoring systems using the Internet of Things.</a:t>
            </a:r>
          </a:p>
          <a:p>
            <a:pPr marL="285750" lvl="0" indent="-285750" algn="just">
              <a:lnSpc>
                <a:spcPct val="150000"/>
              </a:lnSpc>
              <a:buFont typeface="Wingdings" panose="05000000000000000000" pitchFamily="2" charset="2"/>
              <a:buChar char="v"/>
            </a:pPr>
            <a:r>
              <a:rPr lang="en-US" dirty="0">
                <a:solidFill>
                  <a:schemeClr val="tx2">
                    <a:lumMod val="10000"/>
                  </a:schemeClr>
                </a:solidFill>
                <a:latin typeface="Arial" panose="020B0604020202020204" pitchFamily="34" charset="0"/>
                <a:cs typeface="Arial" panose="020B0604020202020204" pitchFamily="34" charset="0"/>
              </a:rPr>
              <a:t>The system is designed to be user-friendly, and doctors can easily access live updates on the patient's health through a web application. This feature allows healthcare providers to monitor the patient's health, review their medical reports, and check the medicine dispenser's stock</a:t>
            </a:r>
            <a:endParaRPr lang="en-US" dirty="0"/>
          </a:p>
          <a:p>
            <a:pPr algn="just"/>
            <a:endParaRPr lang="en-IN" dirty="0"/>
          </a:p>
        </p:txBody>
      </p:sp>
    </p:spTree>
    <p:extLst>
      <p:ext uri="{BB962C8B-B14F-4D97-AF65-F5344CB8AC3E}">
        <p14:creationId xmlns:p14="http://schemas.microsoft.com/office/powerpoint/2010/main" val="19117584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sz="4000" b="1" dirty="0">
                <a:latin typeface="Times New Roman" panose="02020603050405020304" pitchFamily="18" charset="0"/>
                <a:cs typeface="Times New Roman" panose="02020603050405020304" pitchFamily="18" charset="0"/>
              </a:rPr>
              <a:t>METHODOLOGY</a:t>
            </a:r>
          </a:p>
        </p:txBody>
      </p:sp>
      <p:sp>
        <p:nvSpPr>
          <p:cNvPr id="3" name="Content Placeholder 2"/>
          <p:cNvSpPr>
            <a:spLocks noGrp="1"/>
          </p:cNvSpPr>
          <p:nvPr>
            <p:ph idx="1"/>
          </p:nvPr>
        </p:nvSpPr>
        <p:spPr>
          <a:xfrm>
            <a:off x="457200" y="1219200"/>
            <a:ext cx="8229600" cy="4525963"/>
          </a:xfrm>
        </p:spPr>
        <p:txBody>
          <a:bodyPr>
            <a:noAutofit/>
          </a:bodyPr>
          <a:lstStyle/>
          <a:p>
            <a:pPr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The methodology of the proposed project utilizes a microcontroller, which is a small computer on a single integrated circuit, to control the dispensing of medication with the movement of servo motor allowing the system to dispense the correct amount of dosage at the prescribed time and alert the users through the buzzer.</a:t>
            </a:r>
          </a:p>
          <a:p>
            <a:pPr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Also, this system is designed to provide notifications message to the user regarding whether or not the medication has been taken at the prescribed time as well as alerts about running out of medication using an ultrasonic sensor.</a:t>
            </a:r>
          </a:p>
          <a:p>
            <a:pPr algn="just">
              <a:lnSpc>
                <a:spcPct val="150000"/>
              </a:lnSpc>
              <a:buFont typeface="Wingdings" panose="05000000000000000000" pitchFamily="2" charset="2"/>
              <a:buChar char="v"/>
            </a:pPr>
            <a:r>
              <a:rPr lang="en-GB" sz="2000" dirty="0">
                <a:latin typeface="Times New Roman" panose="02020603050405020304" pitchFamily="18" charset="0"/>
                <a:cs typeface="Times New Roman" panose="02020603050405020304" pitchFamily="18" charset="0"/>
              </a:rPr>
              <a:t>The project incorporates </a:t>
            </a:r>
            <a:r>
              <a:rPr lang="en-GB" sz="2000" dirty="0" err="1">
                <a:latin typeface="Times New Roman" panose="02020603050405020304" pitchFamily="18" charset="0"/>
                <a:cs typeface="Times New Roman" panose="02020603050405020304" pitchFamily="18" charset="0"/>
              </a:rPr>
              <a:t>IoT</a:t>
            </a:r>
            <a:r>
              <a:rPr lang="en-GB" sz="2000" dirty="0">
                <a:latin typeface="Times New Roman" panose="02020603050405020304" pitchFamily="18" charset="0"/>
                <a:cs typeface="Times New Roman" panose="02020603050405020304" pitchFamily="18" charset="0"/>
              </a:rPr>
              <a:t> technology to measure basic human parameters such as blood pressure and SpO2 using a </a:t>
            </a:r>
            <a:r>
              <a:rPr lang="en-GB" sz="2000" dirty="0" err="1">
                <a:latin typeface="Times New Roman" panose="02020603050405020304" pitchFamily="18" charset="0"/>
                <a:cs typeface="Times New Roman" panose="02020603050405020304" pitchFamily="18" charset="0"/>
              </a:rPr>
              <a:t>pulseoximeter</a:t>
            </a:r>
            <a:r>
              <a:rPr lang="en-GB" sz="2000" dirty="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519367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1099</TotalTime>
  <Words>1612</Words>
  <Application>Microsoft Office PowerPoint</Application>
  <PresentationFormat>On-screen Show (4:3)</PresentationFormat>
  <Paragraphs>223</Paragraphs>
  <Slides>29</Slides>
  <Notes>2</Notes>
  <HiddenSlides>0</HiddenSlides>
  <MMClips>2</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Office Theme</vt:lpstr>
      <vt:lpstr>PowerPoint Presentation</vt:lpstr>
      <vt:lpstr>CONTENTS </vt:lpstr>
      <vt:lpstr>ABSTRACT</vt:lpstr>
      <vt:lpstr>INTRODUCTION</vt:lpstr>
      <vt:lpstr>PROBLEM STATEMENT</vt:lpstr>
      <vt:lpstr>LITERATURE SURVEY</vt:lpstr>
      <vt:lpstr>PowerPoint Presentation</vt:lpstr>
      <vt:lpstr>OBJECTIVE</vt:lpstr>
      <vt:lpstr>METHODOLOGY</vt:lpstr>
      <vt:lpstr>PowerPoint Presentation</vt:lpstr>
      <vt:lpstr>COMPONENTS</vt:lpstr>
      <vt:lpstr>PowerPoint Presentation</vt:lpstr>
      <vt:lpstr>INTERIOR DESIGN</vt:lpstr>
      <vt:lpstr>INTERIOR DESIGN</vt:lpstr>
      <vt:lpstr>EXTERIOR DESIGN</vt:lpstr>
      <vt:lpstr>INTERIOR ASSEMBLY</vt:lpstr>
      <vt:lpstr>Assembled Diagram</vt:lpstr>
      <vt:lpstr>CIRCUIT DIAGRAM</vt:lpstr>
      <vt:lpstr>CIRCUIT DIAGRAM</vt:lpstr>
      <vt:lpstr>WORKING</vt:lpstr>
      <vt:lpstr>RESULT</vt:lpstr>
      <vt:lpstr>RESULT</vt:lpstr>
      <vt:lpstr>CALCULATIONS</vt:lpstr>
      <vt:lpstr>CALCULATIONS</vt:lpstr>
      <vt:lpstr>CALCULATIONS</vt:lpstr>
      <vt:lpstr>CALCULATIONS</vt:lpstr>
      <vt:lpstr>PUBLICATION STATUS</vt:lpstr>
      <vt:lpstr>REFERENCE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Ansari Sheik</dc:creator>
  <cp:lastModifiedBy>Ansari Sheik</cp:lastModifiedBy>
  <cp:revision>47</cp:revision>
  <dcterms:created xsi:type="dcterms:W3CDTF">2023-01-27T04:04:57Z</dcterms:created>
  <dcterms:modified xsi:type="dcterms:W3CDTF">2023-04-12T18:53:52Z</dcterms:modified>
</cp:coreProperties>
</file>

<file path=docProps/thumbnail.jpeg>
</file>